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1200" r:id="rId2"/>
    <p:sldId id="2274" r:id="rId3"/>
    <p:sldId id="2370" r:id="rId4"/>
    <p:sldId id="2372" r:id="rId5"/>
    <p:sldId id="2371" r:id="rId6"/>
    <p:sldId id="2373" r:id="rId7"/>
    <p:sldId id="2380" r:id="rId8"/>
    <p:sldId id="2381" r:id="rId9"/>
    <p:sldId id="2374" r:id="rId10"/>
    <p:sldId id="2375" r:id="rId11"/>
    <p:sldId id="2382" r:id="rId12"/>
    <p:sldId id="2377" r:id="rId13"/>
    <p:sldId id="2376" r:id="rId14"/>
    <p:sldId id="2368" r:id="rId15"/>
    <p:sldId id="2364" r:id="rId16"/>
    <p:sldId id="2323" r:id="rId17"/>
    <p:sldId id="2385" r:id="rId18"/>
    <p:sldId id="2336" r:id="rId19"/>
    <p:sldId id="2337" r:id="rId20"/>
    <p:sldId id="2344" r:id="rId21"/>
    <p:sldId id="2358" r:id="rId22"/>
    <p:sldId id="2359" r:id="rId23"/>
    <p:sldId id="2361" r:id="rId24"/>
    <p:sldId id="2362" r:id="rId25"/>
    <p:sldId id="2357" r:id="rId26"/>
    <p:sldId id="2365" r:id="rId27"/>
    <p:sldId id="2345" r:id="rId28"/>
    <p:sldId id="2366" r:id="rId29"/>
    <p:sldId id="2367" r:id="rId30"/>
    <p:sldId id="2383" r:id="rId31"/>
    <p:sldId id="2384" r:id="rId32"/>
    <p:sldId id="2319" r:id="rId33"/>
    <p:sldId id="2354" r:id="rId34"/>
    <p:sldId id="2355" r:id="rId35"/>
    <p:sldId id="2386" r:id="rId36"/>
    <p:sldId id="2360" r:id="rId37"/>
    <p:sldId id="2387" r:id="rId38"/>
    <p:sldId id="2363" r:id="rId39"/>
    <p:sldId id="2379" r:id="rId40"/>
    <p:sldId id="1264" r:id="rId41"/>
    <p:sldId id="1718" r:id="rId42"/>
    <p:sldId id="218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1C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929D1-ECA8-402B-9A93-71796DBC83D3}" type="doc">
      <dgm:prSet loTypeId="urn:microsoft.com/office/officeart/2011/layout/Tab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C36639BB-04A7-4087-86D7-839C81557C4D}">
      <dgm:prSet phldrT="[Text]" phldr="0" custT="1"/>
      <dgm:spPr/>
      <dgm:t>
        <a:bodyPr/>
        <a:lstStyle/>
        <a:p>
          <a:r>
            <a:rPr lang="en-US" sz="2800" b="1" dirty="0"/>
            <a:t>Case 1 </a:t>
          </a:r>
          <a:endParaRPr lang="en-IN" sz="2800" b="1" dirty="0"/>
        </a:p>
      </dgm:t>
    </dgm:pt>
    <dgm:pt modelId="{94DCA087-2038-4E9D-9293-3B34752D7FAB}" type="parTrans" cxnId="{501F82C4-89F2-48B2-ABB7-2529BB126E05}">
      <dgm:prSet/>
      <dgm:spPr/>
      <dgm:t>
        <a:bodyPr/>
        <a:lstStyle/>
        <a:p>
          <a:endParaRPr lang="en-IN"/>
        </a:p>
      </dgm:t>
    </dgm:pt>
    <dgm:pt modelId="{9D43486F-51AD-4266-B98C-351B33EAA60D}" type="sibTrans" cxnId="{501F82C4-89F2-48B2-ABB7-2529BB126E05}">
      <dgm:prSet/>
      <dgm:spPr/>
      <dgm:t>
        <a:bodyPr/>
        <a:lstStyle/>
        <a:p>
          <a:endParaRPr lang="en-IN"/>
        </a:p>
      </dgm:t>
    </dgm:pt>
    <dgm:pt modelId="{BD7ED5BB-9001-49C9-8A5F-7736D42AE3B4}">
      <dgm:prSet phldrT="[Text]" phldr="0" custT="1"/>
      <dgm:spPr/>
      <dgm:t>
        <a:bodyPr/>
        <a:lstStyle/>
        <a:p>
          <a:r>
            <a:rPr lang="en-US" sz="2800" b="1" dirty="0"/>
            <a:t>DD – 31/7 filed 30/7, revised 31/12</a:t>
          </a:r>
          <a:endParaRPr lang="en-IN" sz="2800" b="1" dirty="0"/>
        </a:p>
      </dgm:t>
    </dgm:pt>
    <dgm:pt modelId="{5332A113-01A6-450C-A1A1-EA4FC5DF14C7}" type="parTrans" cxnId="{808FC7AA-BFB9-4BE3-89CD-8B609D7F5981}">
      <dgm:prSet/>
      <dgm:spPr/>
      <dgm:t>
        <a:bodyPr/>
        <a:lstStyle/>
        <a:p>
          <a:endParaRPr lang="en-IN"/>
        </a:p>
      </dgm:t>
    </dgm:pt>
    <dgm:pt modelId="{EB4AC11A-2230-4985-9DF0-29B69B9B6CD2}" type="sibTrans" cxnId="{808FC7AA-BFB9-4BE3-89CD-8B609D7F5981}">
      <dgm:prSet/>
      <dgm:spPr/>
      <dgm:t>
        <a:bodyPr/>
        <a:lstStyle/>
        <a:p>
          <a:endParaRPr lang="en-IN"/>
        </a:p>
      </dgm:t>
    </dgm:pt>
    <dgm:pt modelId="{B7F469D0-0599-4FE0-A165-A98B5AE6B2A6}">
      <dgm:prSet phldrT="[Text]" phldr="0" custT="1"/>
      <dgm:spPr/>
      <dgm:t>
        <a:bodyPr/>
        <a:lstStyle/>
        <a:p>
          <a:r>
            <a:rPr lang="en-US" sz="2400" b="1" dirty="0"/>
            <a:t>No late fee</a:t>
          </a:r>
          <a:endParaRPr lang="en-IN" sz="2400" b="1" dirty="0"/>
        </a:p>
      </dgm:t>
    </dgm:pt>
    <dgm:pt modelId="{06536BC5-FFD2-499F-8B4A-55C108D81F05}" type="parTrans" cxnId="{467756ED-5F0C-4728-BD02-4B83C1FB79E8}">
      <dgm:prSet/>
      <dgm:spPr/>
      <dgm:t>
        <a:bodyPr/>
        <a:lstStyle/>
        <a:p>
          <a:endParaRPr lang="en-IN"/>
        </a:p>
      </dgm:t>
    </dgm:pt>
    <dgm:pt modelId="{D0AD9F04-E8A3-4BD9-B2E7-7087D58E0880}" type="sibTrans" cxnId="{467756ED-5F0C-4728-BD02-4B83C1FB79E8}">
      <dgm:prSet/>
      <dgm:spPr/>
      <dgm:t>
        <a:bodyPr/>
        <a:lstStyle/>
        <a:p>
          <a:endParaRPr lang="en-IN"/>
        </a:p>
      </dgm:t>
    </dgm:pt>
    <dgm:pt modelId="{BEA2FD0E-8FE8-45FA-B661-0A0FC4AF4FB4}">
      <dgm:prSet phldrT="[Text]" phldr="0" custT="1"/>
      <dgm:spPr/>
      <dgm:t>
        <a:bodyPr/>
        <a:lstStyle/>
        <a:p>
          <a:r>
            <a:rPr lang="en-US" sz="2800" b="1" dirty="0"/>
            <a:t>Case 2</a:t>
          </a:r>
          <a:endParaRPr lang="en-IN" sz="2800" b="1" dirty="0"/>
        </a:p>
      </dgm:t>
    </dgm:pt>
    <dgm:pt modelId="{72BE42C3-4B9C-4155-8D8B-D8458D5560DE}" type="parTrans" cxnId="{9A1B44A7-BFF2-4F6C-8001-022BD9A710DB}">
      <dgm:prSet/>
      <dgm:spPr/>
      <dgm:t>
        <a:bodyPr/>
        <a:lstStyle/>
        <a:p>
          <a:endParaRPr lang="en-IN"/>
        </a:p>
      </dgm:t>
    </dgm:pt>
    <dgm:pt modelId="{3416522A-CEB5-4865-AD48-DC9846DAB953}" type="sibTrans" cxnId="{9A1B44A7-BFF2-4F6C-8001-022BD9A710DB}">
      <dgm:prSet/>
      <dgm:spPr/>
      <dgm:t>
        <a:bodyPr/>
        <a:lstStyle/>
        <a:p>
          <a:endParaRPr lang="en-IN"/>
        </a:p>
      </dgm:t>
    </dgm:pt>
    <dgm:pt modelId="{DEBBB920-E375-408A-9B37-D19800484916}">
      <dgm:prSet phldrT="[Text]" phldr="0" custT="1"/>
      <dgm:spPr/>
      <dgm:t>
        <a:bodyPr/>
        <a:lstStyle/>
        <a:p>
          <a:r>
            <a:rPr lang="en-US" sz="2800" b="1" dirty="0"/>
            <a:t>DD – 31/7 filed 30/9</a:t>
          </a:r>
          <a:endParaRPr lang="en-IN" sz="2800" b="1" dirty="0"/>
        </a:p>
      </dgm:t>
    </dgm:pt>
    <dgm:pt modelId="{DE8D920B-0553-486E-8973-6FF4246E5E99}" type="parTrans" cxnId="{9990AC65-A533-405E-8F6A-635D2BDDE823}">
      <dgm:prSet/>
      <dgm:spPr/>
      <dgm:t>
        <a:bodyPr/>
        <a:lstStyle/>
        <a:p>
          <a:endParaRPr lang="en-IN"/>
        </a:p>
      </dgm:t>
    </dgm:pt>
    <dgm:pt modelId="{F18F6FAD-680B-437A-B849-3FB55BC2C436}" type="sibTrans" cxnId="{9990AC65-A533-405E-8F6A-635D2BDDE823}">
      <dgm:prSet/>
      <dgm:spPr/>
      <dgm:t>
        <a:bodyPr/>
        <a:lstStyle/>
        <a:p>
          <a:endParaRPr lang="en-IN"/>
        </a:p>
      </dgm:t>
    </dgm:pt>
    <dgm:pt modelId="{6B223621-A466-4ACA-B0C3-192F78FFEA07}">
      <dgm:prSet phldrT="[Text]" phldr="0" custT="1"/>
      <dgm:spPr/>
      <dgm:t>
        <a:bodyPr/>
        <a:lstStyle/>
        <a:p>
          <a:r>
            <a:rPr lang="en-US" sz="2400" b="1" dirty="0"/>
            <a:t>Late fee – 5k/1k</a:t>
          </a:r>
          <a:endParaRPr lang="en-IN" sz="2400" b="1" dirty="0"/>
        </a:p>
      </dgm:t>
    </dgm:pt>
    <dgm:pt modelId="{1BD26978-BEBA-4F27-85DC-588B354BC845}" type="parTrans" cxnId="{9E981D1A-114F-441B-9D3D-335D71832FDC}">
      <dgm:prSet/>
      <dgm:spPr/>
      <dgm:t>
        <a:bodyPr/>
        <a:lstStyle/>
        <a:p>
          <a:endParaRPr lang="en-IN"/>
        </a:p>
      </dgm:t>
    </dgm:pt>
    <dgm:pt modelId="{A875343F-334E-4E6C-B3D2-04A8A21DFE82}" type="sibTrans" cxnId="{9E981D1A-114F-441B-9D3D-335D71832FDC}">
      <dgm:prSet/>
      <dgm:spPr/>
      <dgm:t>
        <a:bodyPr/>
        <a:lstStyle/>
        <a:p>
          <a:endParaRPr lang="en-IN"/>
        </a:p>
      </dgm:t>
    </dgm:pt>
    <dgm:pt modelId="{ED1B64B7-45BD-46AE-A19F-E6E864BA99BA}">
      <dgm:prSet phldrT="[Text]" phldr="0" custT="1"/>
      <dgm:spPr/>
      <dgm:t>
        <a:bodyPr/>
        <a:lstStyle/>
        <a:p>
          <a:r>
            <a:rPr lang="en-US" sz="2800" b="1" dirty="0"/>
            <a:t>Case 3</a:t>
          </a:r>
          <a:endParaRPr lang="en-IN" sz="2800" b="1" dirty="0"/>
        </a:p>
      </dgm:t>
    </dgm:pt>
    <dgm:pt modelId="{D49F747B-8142-4F64-BEC8-BC48C3D21159}" type="parTrans" cxnId="{459C43A7-06A9-4C61-9B61-A1611ACF0170}">
      <dgm:prSet/>
      <dgm:spPr/>
      <dgm:t>
        <a:bodyPr/>
        <a:lstStyle/>
        <a:p>
          <a:endParaRPr lang="en-IN"/>
        </a:p>
      </dgm:t>
    </dgm:pt>
    <dgm:pt modelId="{B009F48E-93C8-4F9F-8664-ACC19520FA63}" type="sibTrans" cxnId="{459C43A7-06A9-4C61-9B61-A1611ACF0170}">
      <dgm:prSet/>
      <dgm:spPr/>
      <dgm:t>
        <a:bodyPr/>
        <a:lstStyle/>
        <a:p>
          <a:endParaRPr lang="en-IN"/>
        </a:p>
      </dgm:t>
    </dgm:pt>
    <dgm:pt modelId="{4F2AD0C3-BE5F-41A3-ACCE-CC7D90EDF83A}">
      <dgm:prSet phldrT="[Text]" phldr="0" custT="1"/>
      <dgm:spPr/>
      <dgm:t>
        <a:bodyPr/>
        <a:lstStyle/>
        <a:p>
          <a:r>
            <a:rPr lang="en-US" sz="2800" b="1" dirty="0"/>
            <a:t>DD 31/7 filed 30/9, revised 31/12</a:t>
          </a:r>
          <a:endParaRPr lang="en-IN" sz="2800" b="1" dirty="0"/>
        </a:p>
      </dgm:t>
    </dgm:pt>
    <dgm:pt modelId="{50421204-954F-4539-9AE1-090B465B6F8D}" type="parTrans" cxnId="{F3DAFE52-C36F-44A8-9111-AA8FE7112AAF}">
      <dgm:prSet/>
      <dgm:spPr/>
      <dgm:t>
        <a:bodyPr/>
        <a:lstStyle/>
        <a:p>
          <a:endParaRPr lang="en-IN"/>
        </a:p>
      </dgm:t>
    </dgm:pt>
    <dgm:pt modelId="{2B59C9BA-65CB-4A3D-A95B-16AFA8C7AA41}" type="sibTrans" cxnId="{F3DAFE52-C36F-44A8-9111-AA8FE7112AAF}">
      <dgm:prSet/>
      <dgm:spPr/>
      <dgm:t>
        <a:bodyPr/>
        <a:lstStyle/>
        <a:p>
          <a:endParaRPr lang="en-IN"/>
        </a:p>
      </dgm:t>
    </dgm:pt>
    <dgm:pt modelId="{B9F6D35F-FDC4-4BCC-A48C-4C074E2CDB1C}">
      <dgm:prSet phldrT="[Text]" phldr="0" custT="1"/>
      <dgm:spPr/>
      <dgm:t>
        <a:bodyPr/>
        <a:lstStyle/>
        <a:p>
          <a:r>
            <a:rPr lang="en-US" sz="2400" b="1" dirty="0"/>
            <a:t>Late fee for 30/9 – 5k/1k</a:t>
          </a:r>
          <a:endParaRPr lang="en-IN" sz="2400" b="1" dirty="0"/>
        </a:p>
      </dgm:t>
    </dgm:pt>
    <dgm:pt modelId="{51B4AA60-D3CF-41CD-95AB-C65931688F95}" type="parTrans" cxnId="{3BD17990-03FB-4337-8B23-CFA1BD753D0B}">
      <dgm:prSet/>
      <dgm:spPr/>
      <dgm:t>
        <a:bodyPr/>
        <a:lstStyle/>
        <a:p>
          <a:endParaRPr lang="en-IN"/>
        </a:p>
      </dgm:t>
    </dgm:pt>
    <dgm:pt modelId="{1975EF75-A9AC-4241-AF67-9D1DE8C0061B}" type="sibTrans" cxnId="{3BD17990-03FB-4337-8B23-CFA1BD753D0B}">
      <dgm:prSet/>
      <dgm:spPr/>
      <dgm:t>
        <a:bodyPr/>
        <a:lstStyle/>
        <a:p>
          <a:endParaRPr lang="en-IN"/>
        </a:p>
      </dgm:t>
    </dgm:pt>
    <dgm:pt modelId="{14E31E9F-9406-47E1-A673-CFBF089F19CB}">
      <dgm:prSet phldrT="[Text]" phldr="0" custT="1"/>
      <dgm:spPr/>
      <dgm:t>
        <a:bodyPr/>
        <a:lstStyle/>
        <a:p>
          <a:r>
            <a:rPr lang="en-US" sz="2800" b="1"/>
            <a:t>Case 4</a:t>
          </a:r>
          <a:endParaRPr lang="en-IN" sz="2800" b="1" dirty="0"/>
        </a:p>
      </dgm:t>
    </dgm:pt>
    <dgm:pt modelId="{B7568D6E-4D8F-4CFE-9F37-8868FD4AFFBF}" type="parTrans" cxnId="{F59CDAD2-3289-460F-953D-E7B0250BFED7}">
      <dgm:prSet/>
      <dgm:spPr/>
      <dgm:t>
        <a:bodyPr/>
        <a:lstStyle/>
        <a:p>
          <a:endParaRPr lang="en-IN"/>
        </a:p>
      </dgm:t>
    </dgm:pt>
    <dgm:pt modelId="{29A48DA2-CD5B-4042-9CA6-6D6BC1853501}" type="sibTrans" cxnId="{F59CDAD2-3289-460F-953D-E7B0250BFED7}">
      <dgm:prSet/>
      <dgm:spPr/>
      <dgm:t>
        <a:bodyPr/>
        <a:lstStyle/>
        <a:p>
          <a:endParaRPr lang="en-IN"/>
        </a:p>
      </dgm:t>
    </dgm:pt>
    <dgm:pt modelId="{25849170-9C76-49FC-8C23-28AC756B5382}">
      <dgm:prSet phldrT="[Text]" phldr="0" custT="1"/>
      <dgm:spPr/>
      <dgm:t>
        <a:bodyPr/>
        <a:lstStyle/>
        <a:p>
          <a:r>
            <a:rPr lang="en-US" sz="2800" b="1" dirty="0"/>
            <a:t>DD 31/7 – filed 31/12, revised 31/1</a:t>
          </a:r>
          <a:endParaRPr lang="en-IN" sz="2800" b="1" dirty="0"/>
        </a:p>
      </dgm:t>
    </dgm:pt>
    <dgm:pt modelId="{36358C39-CCC4-4557-8FA0-2021DE7B6BB4}" type="parTrans" cxnId="{5930D0E2-0D39-47DE-AF72-AA982DA5BDB8}">
      <dgm:prSet/>
      <dgm:spPr/>
      <dgm:t>
        <a:bodyPr/>
        <a:lstStyle/>
        <a:p>
          <a:endParaRPr lang="en-IN"/>
        </a:p>
      </dgm:t>
    </dgm:pt>
    <dgm:pt modelId="{5DD86282-9C52-4236-BCF3-96ACF46509CD}" type="sibTrans" cxnId="{5930D0E2-0D39-47DE-AF72-AA982DA5BDB8}">
      <dgm:prSet/>
      <dgm:spPr/>
      <dgm:t>
        <a:bodyPr/>
        <a:lstStyle/>
        <a:p>
          <a:endParaRPr lang="en-IN"/>
        </a:p>
      </dgm:t>
    </dgm:pt>
    <dgm:pt modelId="{264AA872-BF0D-40E7-9A46-FB3756D62ED3}">
      <dgm:prSet phldrT="[Text]" phldr="0" custT="1"/>
      <dgm:spPr/>
      <dgm:t>
        <a:bodyPr/>
        <a:lstStyle/>
        <a:p>
          <a:r>
            <a:rPr lang="en-US" sz="2400" b="1"/>
            <a:t>Late fee 2 times</a:t>
          </a:r>
          <a:endParaRPr lang="en-IN" sz="2400" b="1" dirty="0"/>
        </a:p>
      </dgm:t>
    </dgm:pt>
    <dgm:pt modelId="{90F73A45-7AE8-4968-9620-1A72E8A73D76}" type="parTrans" cxnId="{1C64EE6A-77E5-4E58-9277-C9B9668C15FB}">
      <dgm:prSet/>
      <dgm:spPr/>
      <dgm:t>
        <a:bodyPr/>
        <a:lstStyle/>
        <a:p>
          <a:endParaRPr lang="en-IN"/>
        </a:p>
      </dgm:t>
    </dgm:pt>
    <dgm:pt modelId="{EEEE0764-AF05-44A4-B8BD-FE117992FBD9}" type="sibTrans" cxnId="{1C64EE6A-77E5-4E58-9277-C9B9668C15FB}">
      <dgm:prSet/>
      <dgm:spPr/>
      <dgm:t>
        <a:bodyPr/>
        <a:lstStyle/>
        <a:p>
          <a:endParaRPr lang="en-IN"/>
        </a:p>
      </dgm:t>
    </dgm:pt>
    <dgm:pt modelId="{B6D5C947-4477-470C-B462-20AC9AC364B6}" type="pres">
      <dgm:prSet presAssocID="{A1D929D1-ECA8-402B-9A93-71796DBC83D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EBF538DD-5DE0-472A-9E95-50C21A09A773}" type="pres">
      <dgm:prSet presAssocID="{C36639BB-04A7-4087-86D7-839C81557C4D}" presName="composite" presStyleCnt="0"/>
      <dgm:spPr/>
    </dgm:pt>
    <dgm:pt modelId="{EF5DDFF4-FD10-4D59-A1C9-95D6EBD32D39}" type="pres">
      <dgm:prSet presAssocID="{C36639BB-04A7-4087-86D7-839C81557C4D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15F7334B-A775-4F15-ADE1-E0BD665ACA42}" type="pres">
      <dgm:prSet presAssocID="{C36639BB-04A7-4087-86D7-839C81557C4D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C7277867-E48B-45F2-AA03-BF372B430830}" type="pres">
      <dgm:prSet presAssocID="{C36639BB-04A7-4087-86D7-839C81557C4D}" presName="Accent" presStyleLbl="parChTrans1D1" presStyleIdx="0" presStyleCnt="4"/>
      <dgm:spPr/>
    </dgm:pt>
    <dgm:pt modelId="{96A3DF99-F106-4CF8-AF6C-753337FB4BF1}" type="pres">
      <dgm:prSet presAssocID="{C36639BB-04A7-4087-86D7-839C81557C4D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14776A6E-946E-40E4-92E4-EC916B60EE94}" type="pres">
      <dgm:prSet presAssocID="{9D43486F-51AD-4266-B98C-351B33EAA60D}" presName="sibTrans" presStyleCnt="0"/>
      <dgm:spPr/>
    </dgm:pt>
    <dgm:pt modelId="{FDDF4BF6-856D-4DE4-BD78-19B9EAC9B61A}" type="pres">
      <dgm:prSet presAssocID="{BEA2FD0E-8FE8-45FA-B661-0A0FC4AF4FB4}" presName="composite" presStyleCnt="0"/>
      <dgm:spPr/>
    </dgm:pt>
    <dgm:pt modelId="{ECD9CEA8-C9D6-4FE8-BC94-E8F3B310FB09}" type="pres">
      <dgm:prSet presAssocID="{BEA2FD0E-8FE8-45FA-B661-0A0FC4AF4FB4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6EBD2B66-8B18-4BFE-8ED5-B8B6E71328E5}" type="pres">
      <dgm:prSet presAssocID="{BEA2FD0E-8FE8-45FA-B661-0A0FC4AF4FB4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B0A79527-41D5-43DE-BEB8-79D83309F042}" type="pres">
      <dgm:prSet presAssocID="{BEA2FD0E-8FE8-45FA-B661-0A0FC4AF4FB4}" presName="Accent" presStyleLbl="parChTrans1D1" presStyleIdx="1" presStyleCnt="4"/>
      <dgm:spPr/>
    </dgm:pt>
    <dgm:pt modelId="{423F9B68-0D61-44E7-93D2-2AAC2204D6A9}" type="pres">
      <dgm:prSet presAssocID="{BEA2FD0E-8FE8-45FA-B661-0A0FC4AF4FB4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8C93817F-E624-45A5-90A9-F32D6BEFAE91}" type="pres">
      <dgm:prSet presAssocID="{3416522A-CEB5-4865-AD48-DC9846DAB953}" presName="sibTrans" presStyleCnt="0"/>
      <dgm:spPr/>
    </dgm:pt>
    <dgm:pt modelId="{5902EFB2-6F79-442E-8A4E-445E8AC2511A}" type="pres">
      <dgm:prSet presAssocID="{ED1B64B7-45BD-46AE-A19F-E6E864BA99BA}" presName="composite" presStyleCnt="0"/>
      <dgm:spPr/>
    </dgm:pt>
    <dgm:pt modelId="{0A313749-3FA3-4FB8-854E-D6DAE6557406}" type="pres">
      <dgm:prSet presAssocID="{ED1B64B7-45BD-46AE-A19F-E6E864BA99BA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02E66493-33B5-40DF-A120-3C93E9057BB7}" type="pres">
      <dgm:prSet presAssocID="{ED1B64B7-45BD-46AE-A19F-E6E864BA99BA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FB0CD61E-1B23-4E42-AE27-27CAD8781CBA}" type="pres">
      <dgm:prSet presAssocID="{ED1B64B7-45BD-46AE-A19F-E6E864BA99BA}" presName="Accent" presStyleLbl="parChTrans1D1" presStyleIdx="2" presStyleCnt="4"/>
      <dgm:spPr/>
    </dgm:pt>
    <dgm:pt modelId="{E6F2205E-23CA-4F28-B331-70E157AB862B}" type="pres">
      <dgm:prSet presAssocID="{ED1B64B7-45BD-46AE-A19F-E6E864BA99BA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1AA9963D-6694-496A-BBCB-980D1EE00515}" type="pres">
      <dgm:prSet presAssocID="{B009F48E-93C8-4F9F-8664-ACC19520FA63}" presName="sibTrans" presStyleCnt="0"/>
      <dgm:spPr/>
    </dgm:pt>
    <dgm:pt modelId="{1EFAB2A6-4A7E-40B1-B75A-47FFBBA1ED2B}" type="pres">
      <dgm:prSet presAssocID="{14E31E9F-9406-47E1-A673-CFBF089F19CB}" presName="composite" presStyleCnt="0"/>
      <dgm:spPr/>
    </dgm:pt>
    <dgm:pt modelId="{87B57FB6-51AD-42E7-AF5C-7014792D82FB}" type="pres">
      <dgm:prSet presAssocID="{14E31E9F-9406-47E1-A673-CFBF089F19CB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4BF80084-9AC8-4F4E-8628-418191D9220C}" type="pres">
      <dgm:prSet presAssocID="{14E31E9F-9406-47E1-A673-CFBF089F19CB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61C41D1B-3286-48CF-B94B-B6ABD71D01A2}" type="pres">
      <dgm:prSet presAssocID="{14E31E9F-9406-47E1-A673-CFBF089F19CB}" presName="Accent" presStyleLbl="parChTrans1D1" presStyleIdx="3" presStyleCnt="4"/>
      <dgm:spPr/>
    </dgm:pt>
    <dgm:pt modelId="{4994685B-8D99-4450-A0E2-C616D23D3D40}" type="pres">
      <dgm:prSet presAssocID="{14E31E9F-9406-47E1-A673-CFBF089F19CB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9E981D1A-114F-441B-9D3D-335D71832FDC}" srcId="{BEA2FD0E-8FE8-45FA-B661-0A0FC4AF4FB4}" destId="{6B223621-A466-4ACA-B0C3-192F78FFEA07}" srcOrd="1" destOrd="0" parTransId="{1BD26978-BEBA-4F27-85DC-588B354BC845}" sibTransId="{A875343F-334E-4E6C-B3D2-04A8A21DFE82}"/>
    <dgm:cxn modelId="{B167521C-EB94-48FB-BA0F-E4423E1A97B8}" type="presOf" srcId="{264AA872-BF0D-40E7-9A46-FB3756D62ED3}" destId="{4994685B-8D99-4450-A0E2-C616D23D3D40}" srcOrd="0" destOrd="0" presId="urn:microsoft.com/office/officeart/2011/layout/TabList"/>
    <dgm:cxn modelId="{6F3A8933-FDCA-4F8A-A21F-8D20D8B4DFFA}" type="presOf" srcId="{BD7ED5BB-9001-49C9-8A5F-7736D42AE3B4}" destId="{EF5DDFF4-FD10-4D59-A1C9-95D6EBD32D39}" srcOrd="0" destOrd="0" presId="urn:microsoft.com/office/officeart/2011/layout/TabList"/>
    <dgm:cxn modelId="{E6B44A38-BFEF-41C2-9A60-D24CC07C00FB}" type="presOf" srcId="{6B223621-A466-4ACA-B0C3-192F78FFEA07}" destId="{423F9B68-0D61-44E7-93D2-2AAC2204D6A9}" srcOrd="0" destOrd="0" presId="urn:microsoft.com/office/officeart/2011/layout/TabList"/>
    <dgm:cxn modelId="{C0898F60-FA4F-49A4-856A-CF8F848B57A2}" type="presOf" srcId="{4F2AD0C3-BE5F-41A3-ACCE-CC7D90EDF83A}" destId="{0A313749-3FA3-4FB8-854E-D6DAE6557406}" srcOrd="0" destOrd="0" presId="urn:microsoft.com/office/officeart/2011/layout/TabList"/>
    <dgm:cxn modelId="{5EDAEC41-C12C-49CD-BF18-24B117372C59}" type="presOf" srcId="{B7F469D0-0599-4FE0-A165-A98B5AE6B2A6}" destId="{96A3DF99-F106-4CF8-AF6C-753337FB4BF1}" srcOrd="0" destOrd="0" presId="urn:microsoft.com/office/officeart/2011/layout/TabList"/>
    <dgm:cxn modelId="{9990AC65-A533-405E-8F6A-635D2BDDE823}" srcId="{BEA2FD0E-8FE8-45FA-B661-0A0FC4AF4FB4}" destId="{DEBBB920-E375-408A-9B37-D19800484916}" srcOrd="0" destOrd="0" parTransId="{DE8D920B-0553-486E-8973-6FF4246E5E99}" sibTransId="{F18F6FAD-680B-437A-B849-3FB55BC2C436}"/>
    <dgm:cxn modelId="{1C64EE6A-77E5-4E58-9277-C9B9668C15FB}" srcId="{14E31E9F-9406-47E1-A673-CFBF089F19CB}" destId="{264AA872-BF0D-40E7-9A46-FB3756D62ED3}" srcOrd="1" destOrd="0" parTransId="{90F73A45-7AE8-4968-9620-1A72E8A73D76}" sibTransId="{EEEE0764-AF05-44A4-B8BD-FE117992FBD9}"/>
    <dgm:cxn modelId="{4347384F-4A30-4891-B6FF-0BB47E2AF553}" type="presOf" srcId="{B9F6D35F-FDC4-4BCC-A48C-4C074E2CDB1C}" destId="{E6F2205E-23CA-4F28-B331-70E157AB862B}" srcOrd="0" destOrd="0" presId="urn:microsoft.com/office/officeart/2011/layout/TabList"/>
    <dgm:cxn modelId="{F3DAFE52-C36F-44A8-9111-AA8FE7112AAF}" srcId="{ED1B64B7-45BD-46AE-A19F-E6E864BA99BA}" destId="{4F2AD0C3-BE5F-41A3-ACCE-CC7D90EDF83A}" srcOrd="0" destOrd="0" parTransId="{50421204-954F-4539-9AE1-090B465B6F8D}" sibTransId="{2B59C9BA-65CB-4A3D-A95B-16AFA8C7AA41}"/>
    <dgm:cxn modelId="{DD80FE7D-EFE9-4A65-B232-B1AFCA8F4B91}" type="presOf" srcId="{DEBBB920-E375-408A-9B37-D19800484916}" destId="{ECD9CEA8-C9D6-4FE8-BC94-E8F3B310FB09}" srcOrd="0" destOrd="0" presId="urn:microsoft.com/office/officeart/2011/layout/TabList"/>
    <dgm:cxn modelId="{3BD17990-03FB-4337-8B23-CFA1BD753D0B}" srcId="{ED1B64B7-45BD-46AE-A19F-E6E864BA99BA}" destId="{B9F6D35F-FDC4-4BCC-A48C-4C074E2CDB1C}" srcOrd="1" destOrd="0" parTransId="{51B4AA60-D3CF-41CD-95AB-C65931688F95}" sibTransId="{1975EF75-A9AC-4241-AF67-9D1DE8C0061B}"/>
    <dgm:cxn modelId="{2323C89F-F206-4E8F-AE70-069230F049B7}" type="presOf" srcId="{C36639BB-04A7-4087-86D7-839C81557C4D}" destId="{15F7334B-A775-4F15-ADE1-E0BD665ACA42}" srcOrd="0" destOrd="0" presId="urn:microsoft.com/office/officeart/2011/layout/TabList"/>
    <dgm:cxn modelId="{C43A65A3-7184-45F7-A2AD-AC98557A425B}" type="presOf" srcId="{A1D929D1-ECA8-402B-9A93-71796DBC83D3}" destId="{B6D5C947-4477-470C-B462-20AC9AC364B6}" srcOrd="0" destOrd="0" presId="urn:microsoft.com/office/officeart/2011/layout/TabList"/>
    <dgm:cxn modelId="{459C43A7-06A9-4C61-9B61-A1611ACF0170}" srcId="{A1D929D1-ECA8-402B-9A93-71796DBC83D3}" destId="{ED1B64B7-45BD-46AE-A19F-E6E864BA99BA}" srcOrd="2" destOrd="0" parTransId="{D49F747B-8142-4F64-BEC8-BC48C3D21159}" sibTransId="{B009F48E-93C8-4F9F-8664-ACC19520FA63}"/>
    <dgm:cxn modelId="{9A1B44A7-BFF2-4F6C-8001-022BD9A710DB}" srcId="{A1D929D1-ECA8-402B-9A93-71796DBC83D3}" destId="{BEA2FD0E-8FE8-45FA-B661-0A0FC4AF4FB4}" srcOrd="1" destOrd="0" parTransId="{72BE42C3-4B9C-4155-8D8B-D8458D5560DE}" sibTransId="{3416522A-CEB5-4865-AD48-DC9846DAB953}"/>
    <dgm:cxn modelId="{808FC7AA-BFB9-4BE3-89CD-8B609D7F5981}" srcId="{C36639BB-04A7-4087-86D7-839C81557C4D}" destId="{BD7ED5BB-9001-49C9-8A5F-7736D42AE3B4}" srcOrd="0" destOrd="0" parTransId="{5332A113-01A6-450C-A1A1-EA4FC5DF14C7}" sibTransId="{EB4AC11A-2230-4985-9DF0-29B69B9B6CD2}"/>
    <dgm:cxn modelId="{501F82C4-89F2-48B2-ABB7-2529BB126E05}" srcId="{A1D929D1-ECA8-402B-9A93-71796DBC83D3}" destId="{C36639BB-04A7-4087-86D7-839C81557C4D}" srcOrd="0" destOrd="0" parTransId="{94DCA087-2038-4E9D-9293-3B34752D7FAB}" sibTransId="{9D43486F-51AD-4266-B98C-351B33EAA60D}"/>
    <dgm:cxn modelId="{D6C6BBC4-F701-47C7-B14D-9F502918D5CF}" type="presOf" srcId="{25849170-9C76-49FC-8C23-28AC756B5382}" destId="{87B57FB6-51AD-42E7-AF5C-7014792D82FB}" srcOrd="0" destOrd="0" presId="urn:microsoft.com/office/officeart/2011/layout/TabList"/>
    <dgm:cxn modelId="{F59CDAD2-3289-460F-953D-E7B0250BFED7}" srcId="{A1D929D1-ECA8-402B-9A93-71796DBC83D3}" destId="{14E31E9F-9406-47E1-A673-CFBF089F19CB}" srcOrd="3" destOrd="0" parTransId="{B7568D6E-4D8F-4CFE-9F37-8868FD4AFFBF}" sibTransId="{29A48DA2-CD5B-4042-9CA6-6D6BC1853501}"/>
    <dgm:cxn modelId="{1A4FD7D8-F307-4566-BBB4-5E4B87BC9333}" type="presOf" srcId="{ED1B64B7-45BD-46AE-A19F-E6E864BA99BA}" destId="{02E66493-33B5-40DF-A120-3C93E9057BB7}" srcOrd="0" destOrd="0" presId="urn:microsoft.com/office/officeart/2011/layout/TabList"/>
    <dgm:cxn modelId="{1ACE53D9-3B1C-440C-9D9A-C9FE21A7976A}" type="presOf" srcId="{BEA2FD0E-8FE8-45FA-B661-0A0FC4AF4FB4}" destId="{6EBD2B66-8B18-4BFE-8ED5-B8B6E71328E5}" srcOrd="0" destOrd="0" presId="urn:microsoft.com/office/officeart/2011/layout/TabList"/>
    <dgm:cxn modelId="{5930D0E2-0D39-47DE-AF72-AA982DA5BDB8}" srcId="{14E31E9F-9406-47E1-A673-CFBF089F19CB}" destId="{25849170-9C76-49FC-8C23-28AC756B5382}" srcOrd="0" destOrd="0" parTransId="{36358C39-CCC4-4557-8FA0-2021DE7B6BB4}" sibTransId="{5DD86282-9C52-4236-BCF3-96ACF46509CD}"/>
    <dgm:cxn modelId="{09A7D5E9-8EB2-4C9A-993F-66221AAE0A37}" type="presOf" srcId="{14E31E9F-9406-47E1-A673-CFBF089F19CB}" destId="{4BF80084-9AC8-4F4E-8628-418191D9220C}" srcOrd="0" destOrd="0" presId="urn:microsoft.com/office/officeart/2011/layout/TabList"/>
    <dgm:cxn modelId="{467756ED-5F0C-4728-BD02-4B83C1FB79E8}" srcId="{C36639BB-04A7-4087-86D7-839C81557C4D}" destId="{B7F469D0-0599-4FE0-A165-A98B5AE6B2A6}" srcOrd="1" destOrd="0" parTransId="{06536BC5-FFD2-499F-8B4A-55C108D81F05}" sibTransId="{D0AD9F04-E8A3-4BD9-B2E7-7087D58E0880}"/>
    <dgm:cxn modelId="{D9649737-7A70-4391-961E-0F714C125524}" type="presParOf" srcId="{B6D5C947-4477-470C-B462-20AC9AC364B6}" destId="{EBF538DD-5DE0-472A-9E95-50C21A09A773}" srcOrd="0" destOrd="0" presId="urn:microsoft.com/office/officeart/2011/layout/TabList"/>
    <dgm:cxn modelId="{85FB8F70-3FE1-45F9-8CCE-F2987A75D051}" type="presParOf" srcId="{EBF538DD-5DE0-472A-9E95-50C21A09A773}" destId="{EF5DDFF4-FD10-4D59-A1C9-95D6EBD32D39}" srcOrd="0" destOrd="0" presId="urn:microsoft.com/office/officeart/2011/layout/TabList"/>
    <dgm:cxn modelId="{CBF4283D-FB24-423D-9631-20B56F54C6BB}" type="presParOf" srcId="{EBF538DD-5DE0-472A-9E95-50C21A09A773}" destId="{15F7334B-A775-4F15-ADE1-E0BD665ACA42}" srcOrd="1" destOrd="0" presId="urn:microsoft.com/office/officeart/2011/layout/TabList"/>
    <dgm:cxn modelId="{73D63AFF-B9AF-49DA-8EF0-631B13DF3542}" type="presParOf" srcId="{EBF538DD-5DE0-472A-9E95-50C21A09A773}" destId="{C7277867-E48B-45F2-AA03-BF372B430830}" srcOrd="2" destOrd="0" presId="urn:microsoft.com/office/officeart/2011/layout/TabList"/>
    <dgm:cxn modelId="{CF309231-E3CE-4FDE-AEE4-D204D6923A5C}" type="presParOf" srcId="{B6D5C947-4477-470C-B462-20AC9AC364B6}" destId="{96A3DF99-F106-4CF8-AF6C-753337FB4BF1}" srcOrd="1" destOrd="0" presId="urn:microsoft.com/office/officeart/2011/layout/TabList"/>
    <dgm:cxn modelId="{C27B0D1C-7B3E-4F0C-AA39-AE17B6432DD2}" type="presParOf" srcId="{B6D5C947-4477-470C-B462-20AC9AC364B6}" destId="{14776A6E-946E-40E4-92E4-EC916B60EE94}" srcOrd="2" destOrd="0" presId="urn:microsoft.com/office/officeart/2011/layout/TabList"/>
    <dgm:cxn modelId="{29B479E6-18BB-4FBA-810C-09ECCA525C67}" type="presParOf" srcId="{B6D5C947-4477-470C-B462-20AC9AC364B6}" destId="{FDDF4BF6-856D-4DE4-BD78-19B9EAC9B61A}" srcOrd="3" destOrd="0" presId="urn:microsoft.com/office/officeart/2011/layout/TabList"/>
    <dgm:cxn modelId="{A4E4742E-CA32-424A-8DFF-5912585AE9F1}" type="presParOf" srcId="{FDDF4BF6-856D-4DE4-BD78-19B9EAC9B61A}" destId="{ECD9CEA8-C9D6-4FE8-BC94-E8F3B310FB09}" srcOrd="0" destOrd="0" presId="urn:microsoft.com/office/officeart/2011/layout/TabList"/>
    <dgm:cxn modelId="{9C68DA4C-81B2-4350-94CB-2330614795E2}" type="presParOf" srcId="{FDDF4BF6-856D-4DE4-BD78-19B9EAC9B61A}" destId="{6EBD2B66-8B18-4BFE-8ED5-B8B6E71328E5}" srcOrd="1" destOrd="0" presId="urn:microsoft.com/office/officeart/2011/layout/TabList"/>
    <dgm:cxn modelId="{350CCBFD-A015-4C5C-BAF7-F50135615FC5}" type="presParOf" srcId="{FDDF4BF6-856D-4DE4-BD78-19B9EAC9B61A}" destId="{B0A79527-41D5-43DE-BEB8-79D83309F042}" srcOrd="2" destOrd="0" presId="urn:microsoft.com/office/officeart/2011/layout/TabList"/>
    <dgm:cxn modelId="{F951872F-637E-4AF5-9B0D-43FE1D7F5E53}" type="presParOf" srcId="{B6D5C947-4477-470C-B462-20AC9AC364B6}" destId="{423F9B68-0D61-44E7-93D2-2AAC2204D6A9}" srcOrd="4" destOrd="0" presId="urn:microsoft.com/office/officeart/2011/layout/TabList"/>
    <dgm:cxn modelId="{FAD3930E-A470-4836-8414-DB8A53FEF503}" type="presParOf" srcId="{B6D5C947-4477-470C-B462-20AC9AC364B6}" destId="{8C93817F-E624-45A5-90A9-F32D6BEFAE91}" srcOrd="5" destOrd="0" presId="urn:microsoft.com/office/officeart/2011/layout/TabList"/>
    <dgm:cxn modelId="{A72CA655-DE75-4B68-BE55-E3DF79D0C664}" type="presParOf" srcId="{B6D5C947-4477-470C-B462-20AC9AC364B6}" destId="{5902EFB2-6F79-442E-8A4E-445E8AC2511A}" srcOrd="6" destOrd="0" presId="urn:microsoft.com/office/officeart/2011/layout/TabList"/>
    <dgm:cxn modelId="{52A32AE7-92FA-42DC-A8AA-F3A752DC4ACE}" type="presParOf" srcId="{5902EFB2-6F79-442E-8A4E-445E8AC2511A}" destId="{0A313749-3FA3-4FB8-854E-D6DAE6557406}" srcOrd="0" destOrd="0" presId="urn:microsoft.com/office/officeart/2011/layout/TabList"/>
    <dgm:cxn modelId="{48183B06-969C-4587-B485-176A57B11A1F}" type="presParOf" srcId="{5902EFB2-6F79-442E-8A4E-445E8AC2511A}" destId="{02E66493-33B5-40DF-A120-3C93E9057BB7}" srcOrd="1" destOrd="0" presId="urn:microsoft.com/office/officeart/2011/layout/TabList"/>
    <dgm:cxn modelId="{D5355D79-C094-4376-8C90-4C46E797F46B}" type="presParOf" srcId="{5902EFB2-6F79-442E-8A4E-445E8AC2511A}" destId="{FB0CD61E-1B23-4E42-AE27-27CAD8781CBA}" srcOrd="2" destOrd="0" presId="urn:microsoft.com/office/officeart/2011/layout/TabList"/>
    <dgm:cxn modelId="{BAE84362-BB9B-449B-9983-95DDFAEFD621}" type="presParOf" srcId="{B6D5C947-4477-470C-B462-20AC9AC364B6}" destId="{E6F2205E-23CA-4F28-B331-70E157AB862B}" srcOrd="7" destOrd="0" presId="urn:microsoft.com/office/officeart/2011/layout/TabList"/>
    <dgm:cxn modelId="{22B620DD-BAF4-47AD-8FE5-ECC3C40D3444}" type="presParOf" srcId="{B6D5C947-4477-470C-B462-20AC9AC364B6}" destId="{1AA9963D-6694-496A-BBCB-980D1EE00515}" srcOrd="8" destOrd="0" presId="urn:microsoft.com/office/officeart/2011/layout/TabList"/>
    <dgm:cxn modelId="{7A058D3E-64FE-448F-B072-89F0913553EB}" type="presParOf" srcId="{B6D5C947-4477-470C-B462-20AC9AC364B6}" destId="{1EFAB2A6-4A7E-40B1-B75A-47FFBBA1ED2B}" srcOrd="9" destOrd="0" presId="urn:microsoft.com/office/officeart/2011/layout/TabList"/>
    <dgm:cxn modelId="{F3290AC5-CB33-4AC3-9495-FE1289D91E02}" type="presParOf" srcId="{1EFAB2A6-4A7E-40B1-B75A-47FFBBA1ED2B}" destId="{87B57FB6-51AD-42E7-AF5C-7014792D82FB}" srcOrd="0" destOrd="0" presId="urn:microsoft.com/office/officeart/2011/layout/TabList"/>
    <dgm:cxn modelId="{EF5F8B9E-1979-4C20-8F24-B20E7A9E42CA}" type="presParOf" srcId="{1EFAB2A6-4A7E-40B1-B75A-47FFBBA1ED2B}" destId="{4BF80084-9AC8-4F4E-8628-418191D9220C}" srcOrd="1" destOrd="0" presId="urn:microsoft.com/office/officeart/2011/layout/TabList"/>
    <dgm:cxn modelId="{13CA2690-8881-4991-AE66-252ED966BB59}" type="presParOf" srcId="{1EFAB2A6-4A7E-40B1-B75A-47FFBBA1ED2B}" destId="{61C41D1B-3286-48CF-B94B-B6ABD71D01A2}" srcOrd="2" destOrd="0" presId="urn:microsoft.com/office/officeart/2011/layout/TabList"/>
    <dgm:cxn modelId="{3B4E3DBE-0208-46C8-9EC8-C536DA4A897D}" type="presParOf" srcId="{B6D5C947-4477-470C-B462-20AC9AC364B6}" destId="{4994685B-8D99-4450-A0E2-C616D23D3D40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123D63-FD9C-417C-8375-000346A8B113}" type="doc">
      <dgm:prSet loTypeId="urn:microsoft.com/office/officeart/2005/8/layout/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8634CAE-990C-49F6-A638-8E1316440906}">
      <dgm:prSet phldrT="[Text]" phldr="0"/>
      <dgm:spPr/>
      <dgm:t>
        <a:bodyPr/>
        <a:lstStyle/>
        <a:p>
          <a:r>
            <a:rPr lang="en-IN" b="1" dirty="0"/>
            <a:t>IT Act 1860 21.7.1860</a:t>
          </a:r>
        </a:p>
      </dgm:t>
    </dgm:pt>
    <dgm:pt modelId="{FC53D8A4-993E-4734-89DB-012601F852C8}" type="parTrans" cxnId="{65757865-8120-4D10-A30B-1A1D57F54BB1}">
      <dgm:prSet/>
      <dgm:spPr/>
      <dgm:t>
        <a:bodyPr/>
        <a:lstStyle/>
        <a:p>
          <a:endParaRPr lang="en-IN"/>
        </a:p>
      </dgm:t>
    </dgm:pt>
    <dgm:pt modelId="{4EEB89AB-F1E0-4D8E-8143-024274C61815}" type="sibTrans" cxnId="{65757865-8120-4D10-A30B-1A1D57F54BB1}">
      <dgm:prSet/>
      <dgm:spPr/>
      <dgm:t>
        <a:bodyPr/>
        <a:lstStyle/>
        <a:p>
          <a:endParaRPr lang="en-IN" b="1"/>
        </a:p>
      </dgm:t>
    </dgm:pt>
    <dgm:pt modelId="{485BF04A-A1AF-472F-80FE-0A25F9F3781F}">
      <dgm:prSet phldrT="[Text]" phldr="0"/>
      <dgm:spPr/>
      <dgm:t>
        <a:bodyPr/>
        <a:lstStyle/>
        <a:p>
          <a:r>
            <a:rPr lang="en-IN" b="1" dirty="0"/>
            <a:t>IT Act 1886</a:t>
          </a:r>
        </a:p>
      </dgm:t>
    </dgm:pt>
    <dgm:pt modelId="{AF11DCFC-A8D7-4218-BEEC-412DF963203D}" type="parTrans" cxnId="{B84143BA-B928-41E7-ADD6-2BD613544D96}">
      <dgm:prSet/>
      <dgm:spPr/>
      <dgm:t>
        <a:bodyPr/>
        <a:lstStyle/>
        <a:p>
          <a:endParaRPr lang="en-IN"/>
        </a:p>
      </dgm:t>
    </dgm:pt>
    <dgm:pt modelId="{54681B0C-8B2D-4EB1-9BD2-29120175BE5A}" type="sibTrans" cxnId="{B84143BA-B928-41E7-ADD6-2BD613544D96}">
      <dgm:prSet/>
      <dgm:spPr/>
      <dgm:t>
        <a:bodyPr/>
        <a:lstStyle/>
        <a:p>
          <a:endParaRPr lang="en-IN" b="1"/>
        </a:p>
      </dgm:t>
    </dgm:pt>
    <dgm:pt modelId="{5BDE19CB-B85B-405A-8922-46FC1333CF85}">
      <dgm:prSet phldrT="[Text]" phldr="0"/>
      <dgm:spPr/>
      <dgm:t>
        <a:bodyPr/>
        <a:lstStyle/>
        <a:p>
          <a:r>
            <a:rPr lang="en-IN" b="1" dirty="0"/>
            <a:t>IT Act 1918</a:t>
          </a:r>
        </a:p>
      </dgm:t>
    </dgm:pt>
    <dgm:pt modelId="{728FF0A9-C394-47E3-8EA9-8E4348CB2FE8}" type="parTrans" cxnId="{2B787EEB-631F-4B34-AA23-74515D1BED12}">
      <dgm:prSet/>
      <dgm:spPr/>
      <dgm:t>
        <a:bodyPr/>
        <a:lstStyle/>
        <a:p>
          <a:endParaRPr lang="en-IN"/>
        </a:p>
      </dgm:t>
    </dgm:pt>
    <dgm:pt modelId="{AAD8CB5A-5BB5-4A55-9321-4122090B12AF}" type="sibTrans" cxnId="{2B787EEB-631F-4B34-AA23-74515D1BED12}">
      <dgm:prSet/>
      <dgm:spPr/>
      <dgm:t>
        <a:bodyPr/>
        <a:lstStyle/>
        <a:p>
          <a:endParaRPr lang="en-IN" b="1"/>
        </a:p>
      </dgm:t>
    </dgm:pt>
    <dgm:pt modelId="{8D719D71-4FBE-4406-97E4-249A852BF398}">
      <dgm:prSet phldrT="[Text]" phldr="0"/>
      <dgm:spPr/>
      <dgm:t>
        <a:bodyPr/>
        <a:lstStyle/>
        <a:p>
          <a:r>
            <a:rPr lang="en-IN" b="1" dirty="0"/>
            <a:t>IT Act 1922</a:t>
          </a:r>
        </a:p>
      </dgm:t>
    </dgm:pt>
    <dgm:pt modelId="{E941E848-44B0-4725-8E3F-7A9381C928D9}" type="parTrans" cxnId="{54B6A592-E6BB-45D9-A255-AB9F1CE6C34F}">
      <dgm:prSet/>
      <dgm:spPr/>
      <dgm:t>
        <a:bodyPr/>
        <a:lstStyle/>
        <a:p>
          <a:endParaRPr lang="en-IN"/>
        </a:p>
      </dgm:t>
    </dgm:pt>
    <dgm:pt modelId="{47F35E29-47DA-4297-A159-8B89624B3BBC}" type="sibTrans" cxnId="{54B6A592-E6BB-45D9-A255-AB9F1CE6C34F}">
      <dgm:prSet/>
      <dgm:spPr/>
      <dgm:t>
        <a:bodyPr/>
        <a:lstStyle/>
        <a:p>
          <a:endParaRPr lang="en-IN" b="1"/>
        </a:p>
      </dgm:t>
    </dgm:pt>
    <dgm:pt modelId="{FD71FD14-4B96-4CAF-8BBD-2993C6CE08A2}">
      <dgm:prSet phldrT="[Text]" phldr="0"/>
      <dgm:spPr/>
      <dgm:t>
        <a:bodyPr/>
        <a:lstStyle/>
        <a:p>
          <a:r>
            <a:rPr lang="en-IN" b="1" dirty="0"/>
            <a:t>IT Act 1961</a:t>
          </a:r>
        </a:p>
      </dgm:t>
    </dgm:pt>
    <dgm:pt modelId="{5D01D5A7-2CE6-4FA2-9207-276CEE3A66C3}" type="parTrans" cxnId="{C8C079D3-9D7C-4CAE-9BD2-86DE8BFA8ADA}">
      <dgm:prSet/>
      <dgm:spPr/>
      <dgm:t>
        <a:bodyPr/>
        <a:lstStyle/>
        <a:p>
          <a:endParaRPr lang="en-IN"/>
        </a:p>
      </dgm:t>
    </dgm:pt>
    <dgm:pt modelId="{25A02BBC-A483-4D1A-9F9C-7D0ED4678B6D}" type="sibTrans" cxnId="{C8C079D3-9D7C-4CAE-9BD2-86DE8BFA8ADA}">
      <dgm:prSet/>
      <dgm:spPr/>
      <dgm:t>
        <a:bodyPr/>
        <a:lstStyle/>
        <a:p>
          <a:endParaRPr lang="en-IN" b="1"/>
        </a:p>
      </dgm:t>
    </dgm:pt>
    <dgm:pt modelId="{F38B8E94-ECCD-4CD3-82BF-AA540F75620D}">
      <dgm:prSet phldrT="[Text]" phldr="0"/>
      <dgm:spPr>
        <a:solidFill>
          <a:srgbClr val="C00000"/>
        </a:solidFill>
      </dgm:spPr>
      <dgm:t>
        <a:bodyPr/>
        <a:lstStyle/>
        <a:p>
          <a:r>
            <a:rPr lang="en-IN" b="1" dirty="0"/>
            <a:t>IT Act 2025</a:t>
          </a:r>
        </a:p>
      </dgm:t>
    </dgm:pt>
    <dgm:pt modelId="{960B033A-EC5E-4DCB-A78A-8B4B526EA04F}" type="parTrans" cxnId="{4E202C88-1B84-4D26-91CD-3434E8BE603F}">
      <dgm:prSet/>
      <dgm:spPr/>
      <dgm:t>
        <a:bodyPr/>
        <a:lstStyle/>
        <a:p>
          <a:endParaRPr lang="en-IN"/>
        </a:p>
      </dgm:t>
    </dgm:pt>
    <dgm:pt modelId="{6C9ED9D1-0F8D-4266-B8E2-D65426B7F836}" type="sibTrans" cxnId="{4E202C88-1B84-4D26-91CD-3434E8BE603F}">
      <dgm:prSet/>
      <dgm:spPr/>
      <dgm:t>
        <a:bodyPr/>
        <a:lstStyle/>
        <a:p>
          <a:endParaRPr lang="en-IN"/>
        </a:p>
      </dgm:t>
    </dgm:pt>
    <dgm:pt modelId="{B4943A95-012B-4B74-9EF0-23C9BD5376A7}" type="pres">
      <dgm:prSet presAssocID="{2B123D63-FD9C-417C-8375-000346A8B113}" presName="diagram" presStyleCnt="0">
        <dgm:presLayoutVars>
          <dgm:dir/>
          <dgm:resizeHandles val="exact"/>
        </dgm:presLayoutVars>
      </dgm:prSet>
      <dgm:spPr/>
    </dgm:pt>
    <dgm:pt modelId="{18CE0AA8-AE4D-49AA-96A0-E8822BA7E4C1}" type="pres">
      <dgm:prSet presAssocID="{98634CAE-990C-49F6-A638-8E1316440906}" presName="node" presStyleLbl="node1" presStyleIdx="0" presStyleCnt="6">
        <dgm:presLayoutVars>
          <dgm:bulletEnabled val="1"/>
        </dgm:presLayoutVars>
      </dgm:prSet>
      <dgm:spPr/>
    </dgm:pt>
    <dgm:pt modelId="{745524DF-CC86-4024-B994-EE9370ADA199}" type="pres">
      <dgm:prSet presAssocID="{4EEB89AB-F1E0-4D8E-8143-024274C61815}" presName="sibTrans" presStyleLbl="sibTrans2D1" presStyleIdx="0" presStyleCnt="5"/>
      <dgm:spPr/>
    </dgm:pt>
    <dgm:pt modelId="{A75AD0F7-6B08-40EC-8416-B4F22CD2F113}" type="pres">
      <dgm:prSet presAssocID="{4EEB89AB-F1E0-4D8E-8143-024274C61815}" presName="connectorText" presStyleLbl="sibTrans2D1" presStyleIdx="0" presStyleCnt="5"/>
      <dgm:spPr/>
    </dgm:pt>
    <dgm:pt modelId="{B42D0CE7-BEF2-41CA-8786-68EAFDB845D4}" type="pres">
      <dgm:prSet presAssocID="{485BF04A-A1AF-472F-80FE-0A25F9F3781F}" presName="node" presStyleLbl="node1" presStyleIdx="1" presStyleCnt="6">
        <dgm:presLayoutVars>
          <dgm:bulletEnabled val="1"/>
        </dgm:presLayoutVars>
      </dgm:prSet>
      <dgm:spPr/>
    </dgm:pt>
    <dgm:pt modelId="{3158952E-11C7-4E19-BCB1-007A740CAE39}" type="pres">
      <dgm:prSet presAssocID="{54681B0C-8B2D-4EB1-9BD2-29120175BE5A}" presName="sibTrans" presStyleLbl="sibTrans2D1" presStyleIdx="1" presStyleCnt="5"/>
      <dgm:spPr/>
    </dgm:pt>
    <dgm:pt modelId="{B92A6BF0-F86D-4570-8ECB-8A9DF373B6C3}" type="pres">
      <dgm:prSet presAssocID="{54681B0C-8B2D-4EB1-9BD2-29120175BE5A}" presName="connectorText" presStyleLbl="sibTrans2D1" presStyleIdx="1" presStyleCnt="5"/>
      <dgm:spPr/>
    </dgm:pt>
    <dgm:pt modelId="{65E0E18A-3CC1-4947-B12D-D5322FA84F27}" type="pres">
      <dgm:prSet presAssocID="{5BDE19CB-B85B-405A-8922-46FC1333CF85}" presName="node" presStyleLbl="node1" presStyleIdx="2" presStyleCnt="6">
        <dgm:presLayoutVars>
          <dgm:bulletEnabled val="1"/>
        </dgm:presLayoutVars>
      </dgm:prSet>
      <dgm:spPr/>
    </dgm:pt>
    <dgm:pt modelId="{7C7417CD-00FC-4737-8224-8CED7696D676}" type="pres">
      <dgm:prSet presAssocID="{AAD8CB5A-5BB5-4A55-9321-4122090B12AF}" presName="sibTrans" presStyleLbl="sibTrans2D1" presStyleIdx="2" presStyleCnt="5"/>
      <dgm:spPr/>
    </dgm:pt>
    <dgm:pt modelId="{B0655B9F-E26D-4CDD-B997-2D8BB8A98567}" type="pres">
      <dgm:prSet presAssocID="{AAD8CB5A-5BB5-4A55-9321-4122090B12AF}" presName="connectorText" presStyleLbl="sibTrans2D1" presStyleIdx="2" presStyleCnt="5"/>
      <dgm:spPr/>
    </dgm:pt>
    <dgm:pt modelId="{43B052C5-F776-4F7B-B13D-E446058DC502}" type="pres">
      <dgm:prSet presAssocID="{8D719D71-4FBE-4406-97E4-249A852BF398}" presName="node" presStyleLbl="node1" presStyleIdx="3" presStyleCnt="6">
        <dgm:presLayoutVars>
          <dgm:bulletEnabled val="1"/>
        </dgm:presLayoutVars>
      </dgm:prSet>
      <dgm:spPr/>
    </dgm:pt>
    <dgm:pt modelId="{B411DD97-A41D-4D7C-B2BB-5ED03A7CDC12}" type="pres">
      <dgm:prSet presAssocID="{47F35E29-47DA-4297-A159-8B89624B3BBC}" presName="sibTrans" presStyleLbl="sibTrans2D1" presStyleIdx="3" presStyleCnt="5"/>
      <dgm:spPr/>
    </dgm:pt>
    <dgm:pt modelId="{01694F1B-E0DE-4735-AE25-6C3A854A08C2}" type="pres">
      <dgm:prSet presAssocID="{47F35E29-47DA-4297-A159-8B89624B3BBC}" presName="connectorText" presStyleLbl="sibTrans2D1" presStyleIdx="3" presStyleCnt="5"/>
      <dgm:spPr/>
    </dgm:pt>
    <dgm:pt modelId="{80550526-5B97-41E4-9F57-988BD45FAC17}" type="pres">
      <dgm:prSet presAssocID="{FD71FD14-4B96-4CAF-8BBD-2993C6CE08A2}" presName="node" presStyleLbl="node1" presStyleIdx="4" presStyleCnt="6">
        <dgm:presLayoutVars>
          <dgm:bulletEnabled val="1"/>
        </dgm:presLayoutVars>
      </dgm:prSet>
      <dgm:spPr/>
    </dgm:pt>
    <dgm:pt modelId="{B6291214-F29C-46BD-816B-50DF82D29791}" type="pres">
      <dgm:prSet presAssocID="{25A02BBC-A483-4D1A-9F9C-7D0ED4678B6D}" presName="sibTrans" presStyleLbl="sibTrans2D1" presStyleIdx="4" presStyleCnt="5"/>
      <dgm:spPr/>
    </dgm:pt>
    <dgm:pt modelId="{5E74610E-E238-4841-AFAA-5C066303F894}" type="pres">
      <dgm:prSet presAssocID="{25A02BBC-A483-4D1A-9F9C-7D0ED4678B6D}" presName="connectorText" presStyleLbl="sibTrans2D1" presStyleIdx="4" presStyleCnt="5"/>
      <dgm:spPr/>
    </dgm:pt>
    <dgm:pt modelId="{749A9788-5203-4E0A-A39D-EB761C1C687D}" type="pres">
      <dgm:prSet presAssocID="{F38B8E94-ECCD-4CD3-82BF-AA540F75620D}" presName="node" presStyleLbl="node1" presStyleIdx="5" presStyleCnt="6">
        <dgm:presLayoutVars>
          <dgm:bulletEnabled val="1"/>
        </dgm:presLayoutVars>
      </dgm:prSet>
      <dgm:spPr/>
    </dgm:pt>
  </dgm:ptLst>
  <dgm:cxnLst>
    <dgm:cxn modelId="{17681E11-3AAD-419D-943D-221D939841A5}" type="presOf" srcId="{54681B0C-8B2D-4EB1-9BD2-29120175BE5A}" destId="{3158952E-11C7-4E19-BCB1-007A740CAE39}" srcOrd="0" destOrd="0" presId="urn:microsoft.com/office/officeart/2005/8/layout/process5"/>
    <dgm:cxn modelId="{7C3F501D-12A5-4040-BF5D-FD4578381128}" type="presOf" srcId="{25A02BBC-A483-4D1A-9F9C-7D0ED4678B6D}" destId="{5E74610E-E238-4841-AFAA-5C066303F894}" srcOrd="1" destOrd="0" presId="urn:microsoft.com/office/officeart/2005/8/layout/process5"/>
    <dgm:cxn modelId="{F0640620-702E-4D1E-94CC-F1209FFDEFEF}" type="presOf" srcId="{8D719D71-4FBE-4406-97E4-249A852BF398}" destId="{43B052C5-F776-4F7B-B13D-E446058DC502}" srcOrd="0" destOrd="0" presId="urn:microsoft.com/office/officeart/2005/8/layout/process5"/>
    <dgm:cxn modelId="{1AD2E123-83C2-4636-A904-2D8850E17E55}" type="presOf" srcId="{F38B8E94-ECCD-4CD3-82BF-AA540F75620D}" destId="{749A9788-5203-4E0A-A39D-EB761C1C687D}" srcOrd="0" destOrd="0" presId="urn:microsoft.com/office/officeart/2005/8/layout/process5"/>
    <dgm:cxn modelId="{E0393C2E-C1D4-4A6A-8504-7B2BF6CC49E4}" type="presOf" srcId="{4EEB89AB-F1E0-4D8E-8143-024274C61815}" destId="{A75AD0F7-6B08-40EC-8416-B4F22CD2F113}" srcOrd="1" destOrd="0" presId="urn:microsoft.com/office/officeart/2005/8/layout/process5"/>
    <dgm:cxn modelId="{BB1CE82E-3343-445A-A7ED-9356A6620AFC}" type="presOf" srcId="{485BF04A-A1AF-472F-80FE-0A25F9F3781F}" destId="{B42D0CE7-BEF2-41CA-8786-68EAFDB845D4}" srcOrd="0" destOrd="0" presId="urn:microsoft.com/office/officeart/2005/8/layout/process5"/>
    <dgm:cxn modelId="{52C3B162-43A1-46D1-B048-FCB982CA2037}" type="presOf" srcId="{4EEB89AB-F1E0-4D8E-8143-024274C61815}" destId="{745524DF-CC86-4024-B994-EE9370ADA199}" srcOrd="0" destOrd="0" presId="urn:microsoft.com/office/officeart/2005/8/layout/process5"/>
    <dgm:cxn modelId="{65757865-8120-4D10-A30B-1A1D57F54BB1}" srcId="{2B123D63-FD9C-417C-8375-000346A8B113}" destId="{98634CAE-990C-49F6-A638-8E1316440906}" srcOrd="0" destOrd="0" parTransId="{FC53D8A4-993E-4734-89DB-012601F852C8}" sibTransId="{4EEB89AB-F1E0-4D8E-8143-024274C61815}"/>
    <dgm:cxn modelId="{92B1536F-AA09-45DE-9B69-59B5F1AD9827}" type="presOf" srcId="{FD71FD14-4B96-4CAF-8BBD-2993C6CE08A2}" destId="{80550526-5B97-41E4-9F57-988BD45FAC17}" srcOrd="0" destOrd="0" presId="urn:microsoft.com/office/officeart/2005/8/layout/process5"/>
    <dgm:cxn modelId="{0BC34E53-983F-46C3-92A7-41B767E59F6F}" type="presOf" srcId="{AAD8CB5A-5BB5-4A55-9321-4122090B12AF}" destId="{7C7417CD-00FC-4737-8224-8CED7696D676}" srcOrd="0" destOrd="0" presId="urn:microsoft.com/office/officeart/2005/8/layout/process5"/>
    <dgm:cxn modelId="{52D4E686-AB2A-4608-ABEE-5C48964D6687}" type="presOf" srcId="{47F35E29-47DA-4297-A159-8B89624B3BBC}" destId="{B411DD97-A41D-4D7C-B2BB-5ED03A7CDC12}" srcOrd="0" destOrd="0" presId="urn:microsoft.com/office/officeart/2005/8/layout/process5"/>
    <dgm:cxn modelId="{4E202C88-1B84-4D26-91CD-3434E8BE603F}" srcId="{2B123D63-FD9C-417C-8375-000346A8B113}" destId="{F38B8E94-ECCD-4CD3-82BF-AA540F75620D}" srcOrd="5" destOrd="0" parTransId="{960B033A-EC5E-4DCB-A78A-8B4B526EA04F}" sibTransId="{6C9ED9D1-0F8D-4266-B8E2-D65426B7F836}"/>
    <dgm:cxn modelId="{CEE1FD8A-9FA3-4762-B74E-CF858F0CC450}" type="presOf" srcId="{25A02BBC-A483-4D1A-9F9C-7D0ED4678B6D}" destId="{B6291214-F29C-46BD-816B-50DF82D29791}" srcOrd="0" destOrd="0" presId="urn:microsoft.com/office/officeart/2005/8/layout/process5"/>
    <dgm:cxn modelId="{54B6A592-E6BB-45D9-A255-AB9F1CE6C34F}" srcId="{2B123D63-FD9C-417C-8375-000346A8B113}" destId="{8D719D71-4FBE-4406-97E4-249A852BF398}" srcOrd="3" destOrd="0" parTransId="{E941E848-44B0-4725-8E3F-7A9381C928D9}" sibTransId="{47F35E29-47DA-4297-A159-8B89624B3BBC}"/>
    <dgm:cxn modelId="{1C6D5394-CE3A-4AF2-9511-21DDD0047901}" type="presOf" srcId="{98634CAE-990C-49F6-A638-8E1316440906}" destId="{18CE0AA8-AE4D-49AA-96A0-E8822BA7E4C1}" srcOrd="0" destOrd="0" presId="urn:microsoft.com/office/officeart/2005/8/layout/process5"/>
    <dgm:cxn modelId="{65DC629E-0B89-472B-AD9D-D160FF04A91C}" type="presOf" srcId="{AAD8CB5A-5BB5-4A55-9321-4122090B12AF}" destId="{B0655B9F-E26D-4CDD-B997-2D8BB8A98567}" srcOrd="1" destOrd="0" presId="urn:microsoft.com/office/officeart/2005/8/layout/process5"/>
    <dgm:cxn modelId="{F4F9D9A9-4CE8-4A21-906E-A3CCF2C81170}" type="presOf" srcId="{2B123D63-FD9C-417C-8375-000346A8B113}" destId="{B4943A95-012B-4B74-9EF0-23C9BD5376A7}" srcOrd="0" destOrd="0" presId="urn:microsoft.com/office/officeart/2005/8/layout/process5"/>
    <dgm:cxn modelId="{B84143BA-B928-41E7-ADD6-2BD613544D96}" srcId="{2B123D63-FD9C-417C-8375-000346A8B113}" destId="{485BF04A-A1AF-472F-80FE-0A25F9F3781F}" srcOrd="1" destOrd="0" parTransId="{AF11DCFC-A8D7-4218-BEEC-412DF963203D}" sibTransId="{54681B0C-8B2D-4EB1-9BD2-29120175BE5A}"/>
    <dgm:cxn modelId="{C8C079D3-9D7C-4CAE-9BD2-86DE8BFA8ADA}" srcId="{2B123D63-FD9C-417C-8375-000346A8B113}" destId="{FD71FD14-4B96-4CAF-8BBD-2993C6CE08A2}" srcOrd="4" destOrd="0" parTransId="{5D01D5A7-2CE6-4FA2-9207-276CEE3A66C3}" sibTransId="{25A02BBC-A483-4D1A-9F9C-7D0ED4678B6D}"/>
    <dgm:cxn modelId="{2B787EEB-631F-4B34-AA23-74515D1BED12}" srcId="{2B123D63-FD9C-417C-8375-000346A8B113}" destId="{5BDE19CB-B85B-405A-8922-46FC1333CF85}" srcOrd="2" destOrd="0" parTransId="{728FF0A9-C394-47E3-8EA9-8E4348CB2FE8}" sibTransId="{AAD8CB5A-5BB5-4A55-9321-4122090B12AF}"/>
    <dgm:cxn modelId="{41612DEE-D6B8-4902-A9F2-5035B6BDE997}" type="presOf" srcId="{54681B0C-8B2D-4EB1-9BD2-29120175BE5A}" destId="{B92A6BF0-F86D-4570-8ECB-8A9DF373B6C3}" srcOrd="1" destOrd="0" presId="urn:microsoft.com/office/officeart/2005/8/layout/process5"/>
    <dgm:cxn modelId="{5DBA6DF5-7E5D-4910-8EDA-9A725068CA9B}" type="presOf" srcId="{47F35E29-47DA-4297-A159-8B89624B3BBC}" destId="{01694F1B-E0DE-4735-AE25-6C3A854A08C2}" srcOrd="1" destOrd="0" presId="urn:microsoft.com/office/officeart/2005/8/layout/process5"/>
    <dgm:cxn modelId="{8CE32FFE-3232-4A78-9B21-64F4819D66ED}" type="presOf" srcId="{5BDE19CB-B85B-405A-8922-46FC1333CF85}" destId="{65E0E18A-3CC1-4947-B12D-D5322FA84F27}" srcOrd="0" destOrd="0" presId="urn:microsoft.com/office/officeart/2005/8/layout/process5"/>
    <dgm:cxn modelId="{A3327A99-6189-4B41-A627-197A290F116B}" type="presParOf" srcId="{B4943A95-012B-4B74-9EF0-23C9BD5376A7}" destId="{18CE0AA8-AE4D-49AA-96A0-E8822BA7E4C1}" srcOrd="0" destOrd="0" presId="urn:microsoft.com/office/officeart/2005/8/layout/process5"/>
    <dgm:cxn modelId="{1C696B79-6CC4-4B1E-9F99-08574FD1AC8D}" type="presParOf" srcId="{B4943A95-012B-4B74-9EF0-23C9BD5376A7}" destId="{745524DF-CC86-4024-B994-EE9370ADA199}" srcOrd="1" destOrd="0" presId="urn:microsoft.com/office/officeart/2005/8/layout/process5"/>
    <dgm:cxn modelId="{42EFB506-84E8-4F2B-993B-6D064004D79B}" type="presParOf" srcId="{745524DF-CC86-4024-B994-EE9370ADA199}" destId="{A75AD0F7-6B08-40EC-8416-B4F22CD2F113}" srcOrd="0" destOrd="0" presId="urn:microsoft.com/office/officeart/2005/8/layout/process5"/>
    <dgm:cxn modelId="{EE4A2CE3-16D7-4897-A2C6-2F8D46D10DA7}" type="presParOf" srcId="{B4943A95-012B-4B74-9EF0-23C9BD5376A7}" destId="{B42D0CE7-BEF2-41CA-8786-68EAFDB845D4}" srcOrd="2" destOrd="0" presId="urn:microsoft.com/office/officeart/2005/8/layout/process5"/>
    <dgm:cxn modelId="{53C4BC22-BBD3-43B4-813A-D11ACFAC99AD}" type="presParOf" srcId="{B4943A95-012B-4B74-9EF0-23C9BD5376A7}" destId="{3158952E-11C7-4E19-BCB1-007A740CAE39}" srcOrd="3" destOrd="0" presId="urn:microsoft.com/office/officeart/2005/8/layout/process5"/>
    <dgm:cxn modelId="{965036CA-F02B-4AAB-8420-3D1971B74CB3}" type="presParOf" srcId="{3158952E-11C7-4E19-BCB1-007A740CAE39}" destId="{B92A6BF0-F86D-4570-8ECB-8A9DF373B6C3}" srcOrd="0" destOrd="0" presId="urn:microsoft.com/office/officeart/2005/8/layout/process5"/>
    <dgm:cxn modelId="{B51DC68E-AAAA-439A-88CF-C62B27995E08}" type="presParOf" srcId="{B4943A95-012B-4B74-9EF0-23C9BD5376A7}" destId="{65E0E18A-3CC1-4947-B12D-D5322FA84F27}" srcOrd="4" destOrd="0" presId="urn:microsoft.com/office/officeart/2005/8/layout/process5"/>
    <dgm:cxn modelId="{494316EC-993D-461D-AD39-2F6DAB9FF38C}" type="presParOf" srcId="{B4943A95-012B-4B74-9EF0-23C9BD5376A7}" destId="{7C7417CD-00FC-4737-8224-8CED7696D676}" srcOrd="5" destOrd="0" presId="urn:microsoft.com/office/officeart/2005/8/layout/process5"/>
    <dgm:cxn modelId="{D5C9B050-7394-41E2-950C-E4B9033EF4FA}" type="presParOf" srcId="{7C7417CD-00FC-4737-8224-8CED7696D676}" destId="{B0655B9F-E26D-4CDD-B997-2D8BB8A98567}" srcOrd="0" destOrd="0" presId="urn:microsoft.com/office/officeart/2005/8/layout/process5"/>
    <dgm:cxn modelId="{0EBB7A89-74C4-4D29-A1C6-9F46DE9368F1}" type="presParOf" srcId="{B4943A95-012B-4B74-9EF0-23C9BD5376A7}" destId="{43B052C5-F776-4F7B-B13D-E446058DC502}" srcOrd="6" destOrd="0" presId="urn:microsoft.com/office/officeart/2005/8/layout/process5"/>
    <dgm:cxn modelId="{458CCEB9-1516-4E6B-803C-ED683BADE589}" type="presParOf" srcId="{B4943A95-012B-4B74-9EF0-23C9BD5376A7}" destId="{B411DD97-A41D-4D7C-B2BB-5ED03A7CDC12}" srcOrd="7" destOrd="0" presId="urn:microsoft.com/office/officeart/2005/8/layout/process5"/>
    <dgm:cxn modelId="{FF4436E1-4774-4D30-AB24-103956EB54FF}" type="presParOf" srcId="{B411DD97-A41D-4D7C-B2BB-5ED03A7CDC12}" destId="{01694F1B-E0DE-4735-AE25-6C3A854A08C2}" srcOrd="0" destOrd="0" presId="urn:microsoft.com/office/officeart/2005/8/layout/process5"/>
    <dgm:cxn modelId="{4D49905C-588B-445C-8C9E-9185391E5004}" type="presParOf" srcId="{B4943A95-012B-4B74-9EF0-23C9BD5376A7}" destId="{80550526-5B97-41E4-9F57-988BD45FAC17}" srcOrd="8" destOrd="0" presId="urn:microsoft.com/office/officeart/2005/8/layout/process5"/>
    <dgm:cxn modelId="{63E73959-9A1A-4973-B2A3-FD77BEBB2531}" type="presParOf" srcId="{B4943A95-012B-4B74-9EF0-23C9BD5376A7}" destId="{B6291214-F29C-46BD-816B-50DF82D29791}" srcOrd="9" destOrd="0" presId="urn:microsoft.com/office/officeart/2005/8/layout/process5"/>
    <dgm:cxn modelId="{F95CA909-F238-47F1-BEA7-A78BD8F0D3EA}" type="presParOf" srcId="{B6291214-F29C-46BD-816B-50DF82D29791}" destId="{5E74610E-E238-4841-AFAA-5C066303F894}" srcOrd="0" destOrd="0" presId="urn:microsoft.com/office/officeart/2005/8/layout/process5"/>
    <dgm:cxn modelId="{BA1F87B5-65A1-4F12-B49D-F650757A3A68}" type="presParOf" srcId="{B4943A95-012B-4B74-9EF0-23C9BD5376A7}" destId="{749A9788-5203-4E0A-A39D-EB761C1C687D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20283-4B72-4C48-92AF-C4DAE735EE29}" type="doc">
      <dgm:prSet loTypeId="urn:microsoft.com/office/officeart/2005/8/layout/arrow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06AAD1F3-221F-401A-BB60-14B4596C7F1E}">
      <dgm:prSet phldrT="[Text]"/>
      <dgm:spPr/>
      <dgm:t>
        <a:bodyPr/>
        <a:lstStyle/>
        <a:p>
          <a:r>
            <a:rPr lang="en-IN" b="1" dirty="0"/>
            <a:t>Tax year</a:t>
          </a:r>
        </a:p>
      </dgm:t>
    </dgm:pt>
    <dgm:pt modelId="{2D63C0DE-ED3F-4CDD-BD2D-0F87E93F02C4}" type="parTrans" cxnId="{47CA6B10-A1EB-4A80-9DD9-97CCADE0C12D}">
      <dgm:prSet/>
      <dgm:spPr/>
      <dgm:t>
        <a:bodyPr/>
        <a:lstStyle/>
        <a:p>
          <a:endParaRPr lang="en-IN"/>
        </a:p>
      </dgm:t>
    </dgm:pt>
    <dgm:pt modelId="{3FB66547-C753-4BA2-998B-86891386D805}" type="sibTrans" cxnId="{47CA6B10-A1EB-4A80-9DD9-97CCADE0C12D}">
      <dgm:prSet/>
      <dgm:spPr/>
      <dgm:t>
        <a:bodyPr/>
        <a:lstStyle/>
        <a:p>
          <a:endParaRPr lang="en-IN"/>
        </a:p>
      </dgm:t>
    </dgm:pt>
    <dgm:pt modelId="{0CDCDE1B-6436-427E-9048-A7F63A46CC1F}">
      <dgm:prSet phldrT="[Text]"/>
      <dgm:spPr/>
      <dgm:t>
        <a:bodyPr/>
        <a:lstStyle/>
        <a:p>
          <a:r>
            <a:rPr lang="en-IN" b="1" dirty="0"/>
            <a:t>Assessment Year</a:t>
          </a:r>
        </a:p>
      </dgm:t>
    </dgm:pt>
    <dgm:pt modelId="{68A71D37-E7AA-451D-8512-2ABD61843716}" type="parTrans" cxnId="{D22FAEF9-46B9-4CCC-89CE-5ED0C6E4FD3C}">
      <dgm:prSet/>
      <dgm:spPr/>
      <dgm:t>
        <a:bodyPr/>
        <a:lstStyle/>
        <a:p>
          <a:endParaRPr lang="en-IN"/>
        </a:p>
      </dgm:t>
    </dgm:pt>
    <dgm:pt modelId="{74057E4F-1CAF-44F0-8793-0025A5907D36}" type="sibTrans" cxnId="{D22FAEF9-46B9-4CCC-89CE-5ED0C6E4FD3C}">
      <dgm:prSet/>
      <dgm:spPr/>
      <dgm:t>
        <a:bodyPr/>
        <a:lstStyle/>
        <a:p>
          <a:endParaRPr lang="en-IN"/>
        </a:p>
      </dgm:t>
    </dgm:pt>
    <dgm:pt modelId="{6B5C25E2-1888-495F-8FDE-8C5D0273F555}" type="pres">
      <dgm:prSet presAssocID="{D0D20283-4B72-4C48-92AF-C4DAE735EE29}" presName="compositeShape" presStyleCnt="0">
        <dgm:presLayoutVars>
          <dgm:chMax val="2"/>
          <dgm:dir/>
          <dgm:resizeHandles val="exact"/>
        </dgm:presLayoutVars>
      </dgm:prSet>
      <dgm:spPr/>
    </dgm:pt>
    <dgm:pt modelId="{3F4091FF-D522-4283-8910-4870BE7C43BC}" type="pres">
      <dgm:prSet presAssocID="{06AAD1F3-221F-401A-BB60-14B4596C7F1E}" presName="upArrow" presStyleLbl="node1" presStyleIdx="0" presStyleCnt="2"/>
      <dgm:spPr/>
    </dgm:pt>
    <dgm:pt modelId="{DEAFC613-747A-4882-8670-CE18E1D2A358}" type="pres">
      <dgm:prSet presAssocID="{06AAD1F3-221F-401A-BB60-14B4596C7F1E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69BB31C1-E4FB-4222-B9E2-D6E9D49987CB}" type="pres">
      <dgm:prSet presAssocID="{0CDCDE1B-6436-427E-9048-A7F63A46CC1F}" presName="downArrow" presStyleLbl="node1" presStyleIdx="1" presStyleCnt="2"/>
      <dgm:spPr/>
    </dgm:pt>
    <dgm:pt modelId="{588A8BF7-3A96-41BD-B569-94AE0A620993}" type="pres">
      <dgm:prSet presAssocID="{0CDCDE1B-6436-427E-9048-A7F63A46CC1F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47CA6B10-A1EB-4A80-9DD9-97CCADE0C12D}" srcId="{D0D20283-4B72-4C48-92AF-C4DAE735EE29}" destId="{06AAD1F3-221F-401A-BB60-14B4596C7F1E}" srcOrd="0" destOrd="0" parTransId="{2D63C0DE-ED3F-4CDD-BD2D-0F87E93F02C4}" sibTransId="{3FB66547-C753-4BA2-998B-86891386D805}"/>
    <dgm:cxn modelId="{A1E1F544-A9CA-4A03-B864-31403F04125F}" type="presOf" srcId="{06AAD1F3-221F-401A-BB60-14B4596C7F1E}" destId="{DEAFC613-747A-4882-8670-CE18E1D2A358}" srcOrd="0" destOrd="0" presId="urn:microsoft.com/office/officeart/2005/8/layout/arrow4"/>
    <dgm:cxn modelId="{C4F4F24E-56D3-4597-89A9-1B9D518CF282}" type="presOf" srcId="{D0D20283-4B72-4C48-92AF-C4DAE735EE29}" destId="{6B5C25E2-1888-495F-8FDE-8C5D0273F555}" srcOrd="0" destOrd="0" presId="urn:microsoft.com/office/officeart/2005/8/layout/arrow4"/>
    <dgm:cxn modelId="{BEA6BFCF-4792-4AAD-9B73-47699EA4DCE4}" type="presOf" srcId="{0CDCDE1B-6436-427E-9048-A7F63A46CC1F}" destId="{588A8BF7-3A96-41BD-B569-94AE0A620993}" srcOrd="0" destOrd="0" presId="urn:microsoft.com/office/officeart/2005/8/layout/arrow4"/>
    <dgm:cxn modelId="{D22FAEF9-46B9-4CCC-89CE-5ED0C6E4FD3C}" srcId="{D0D20283-4B72-4C48-92AF-C4DAE735EE29}" destId="{0CDCDE1B-6436-427E-9048-A7F63A46CC1F}" srcOrd="1" destOrd="0" parTransId="{68A71D37-E7AA-451D-8512-2ABD61843716}" sibTransId="{74057E4F-1CAF-44F0-8793-0025A5907D36}"/>
    <dgm:cxn modelId="{46C52E91-A8FC-41EC-A965-895697368FBF}" type="presParOf" srcId="{6B5C25E2-1888-495F-8FDE-8C5D0273F555}" destId="{3F4091FF-D522-4283-8910-4870BE7C43BC}" srcOrd="0" destOrd="0" presId="urn:microsoft.com/office/officeart/2005/8/layout/arrow4"/>
    <dgm:cxn modelId="{0E4FE69B-7F2A-48A5-A21B-0B9860F9CF32}" type="presParOf" srcId="{6B5C25E2-1888-495F-8FDE-8C5D0273F555}" destId="{DEAFC613-747A-4882-8670-CE18E1D2A358}" srcOrd="1" destOrd="0" presId="urn:microsoft.com/office/officeart/2005/8/layout/arrow4"/>
    <dgm:cxn modelId="{CBC0E1CB-34C8-4BE4-839E-E30C183C58C5}" type="presParOf" srcId="{6B5C25E2-1888-495F-8FDE-8C5D0273F555}" destId="{69BB31C1-E4FB-4222-B9E2-D6E9D49987CB}" srcOrd="2" destOrd="0" presId="urn:microsoft.com/office/officeart/2005/8/layout/arrow4"/>
    <dgm:cxn modelId="{A1989AB9-A119-429B-BC18-D9AF90F80C09}" type="presParOf" srcId="{6B5C25E2-1888-495F-8FDE-8C5D0273F555}" destId="{588A8BF7-3A96-41BD-B569-94AE0A62099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44D002-C8FE-4971-B5FA-FB09C4BCE170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DF2E761-C708-4629-9DAF-A5A810353DA5}">
      <dgm:prSet phldrT="[Text]" phldr="0"/>
      <dgm:spPr/>
      <dgm:t>
        <a:bodyPr/>
        <a:lstStyle/>
        <a:p>
          <a:r>
            <a:rPr lang="en-IN" dirty="0"/>
            <a:t>Sch II</a:t>
          </a:r>
        </a:p>
      </dgm:t>
    </dgm:pt>
    <dgm:pt modelId="{95208065-B0E9-476D-9405-8B89AE6149E4}" type="parTrans" cxnId="{21CA95B0-5C76-4739-930E-4C38112E17B3}">
      <dgm:prSet/>
      <dgm:spPr/>
      <dgm:t>
        <a:bodyPr/>
        <a:lstStyle/>
        <a:p>
          <a:endParaRPr lang="en-IN"/>
        </a:p>
      </dgm:t>
    </dgm:pt>
    <dgm:pt modelId="{5E45681E-77D6-4F8E-8C6D-7B2AD1EF492D}" type="sibTrans" cxnId="{21CA95B0-5C76-4739-930E-4C38112E17B3}">
      <dgm:prSet/>
      <dgm:spPr/>
      <dgm:t>
        <a:bodyPr/>
        <a:lstStyle/>
        <a:p>
          <a:endParaRPr lang="en-IN"/>
        </a:p>
      </dgm:t>
    </dgm:pt>
    <dgm:pt modelId="{9C8F6F8E-D244-4CD1-A6C2-21934715BA2E}">
      <dgm:prSet phldrT="[Text]" phldr="0" custT="1"/>
      <dgm:spPr/>
      <dgm:t>
        <a:bodyPr/>
        <a:lstStyle/>
        <a:p>
          <a:r>
            <a:rPr lang="en-IN" sz="2400" b="1" dirty="0"/>
            <a:t>To any person – 17 incomes including agriculture</a:t>
          </a:r>
        </a:p>
      </dgm:t>
    </dgm:pt>
    <dgm:pt modelId="{95D4DE05-2AF6-4EA1-82C4-8B84C99E386D}" type="parTrans" cxnId="{EDC9A9FA-E24B-427C-A14F-0A28BEC759D1}">
      <dgm:prSet/>
      <dgm:spPr/>
      <dgm:t>
        <a:bodyPr/>
        <a:lstStyle/>
        <a:p>
          <a:endParaRPr lang="en-IN"/>
        </a:p>
      </dgm:t>
    </dgm:pt>
    <dgm:pt modelId="{7F1E965B-D6F4-48EC-86F8-8E0DB59C54EA}" type="sibTrans" cxnId="{EDC9A9FA-E24B-427C-A14F-0A28BEC759D1}">
      <dgm:prSet/>
      <dgm:spPr/>
      <dgm:t>
        <a:bodyPr/>
        <a:lstStyle/>
        <a:p>
          <a:endParaRPr lang="en-IN"/>
        </a:p>
      </dgm:t>
    </dgm:pt>
    <dgm:pt modelId="{D55B846F-55A6-4CBF-BB9D-316F34CF29BE}">
      <dgm:prSet phldrT="[Text]" phldr="0"/>
      <dgm:spPr/>
      <dgm:t>
        <a:bodyPr/>
        <a:lstStyle/>
        <a:p>
          <a:r>
            <a:rPr lang="en-IN" dirty="0"/>
            <a:t>Sch III</a:t>
          </a:r>
        </a:p>
      </dgm:t>
    </dgm:pt>
    <dgm:pt modelId="{8C53DBEF-73C5-4E98-BAA4-56DB14F84E13}" type="parTrans" cxnId="{BA51BCD8-D237-46EB-88BE-26D84777DE0A}">
      <dgm:prSet/>
      <dgm:spPr/>
      <dgm:t>
        <a:bodyPr/>
        <a:lstStyle/>
        <a:p>
          <a:endParaRPr lang="en-IN"/>
        </a:p>
      </dgm:t>
    </dgm:pt>
    <dgm:pt modelId="{89562D7E-F158-4F6A-804F-FA50BAE68794}" type="sibTrans" cxnId="{BA51BCD8-D237-46EB-88BE-26D84777DE0A}">
      <dgm:prSet/>
      <dgm:spPr/>
      <dgm:t>
        <a:bodyPr/>
        <a:lstStyle/>
        <a:p>
          <a:endParaRPr lang="en-IN"/>
        </a:p>
      </dgm:t>
    </dgm:pt>
    <dgm:pt modelId="{C5DF56DA-09B2-44DB-84EC-80C14D26DE5E}">
      <dgm:prSet phldrT="[Text]" phldr="0"/>
      <dgm:spPr/>
      <dgm:t>
        <a:bodyPr/>
        <a:lstStyle/>
        <a:p>
          <a:r>
            <a:rPr lang="en-IN" dirty="0"/>
            <a:t>Sch IV</a:t>
          </a:r>
        </a:p>
      </dgm:t>
    </dgm:pt>
    <dgm:pt modelId="{E4928D04-4131-4D40-80C3-9A0C6C2237FF}" type="parTrans" cxnId="{3D6B3A3D-4697-4905-99C0-BF3394E43BCE}">
      <dgm:prSet/>
      <dgm:spPr/>
      <dgm:t>
        <a:bodyPr/>
        <a:lstStyle/>
        <a:p>
          <a:endParaRPr lang="en-IN"/>
        </a:p>
      </dgm:t>
    </dgm:pt>
    <dgm:pt modelId="{64A72598-0AB9-4ABB-B771-BE9BFF3DE339}" type="sibTrans" cxnId="{3D6B3A3D-4697-4905-99C0-BF3394E43BCE}">
      <dgm:prSet/>
      <dgm:spPr/>
      <dgm:t>
        <a:bodyPr/>
        <a:lstStyle/>
        <a:p>
          <a:endParaRPr lang="en-IN"/>
        </a:p>
      </dgm:t>
    </dgm:pt>
    <dgm:pt modelId="{4ADAE194-7C30-439E-9326-E1559CA1AA22}">
      <dgm:prSet phldrT="[Text]" phldr="0" custT="1"/>
      <dgm:spPr/>
      <dgm:t>
        <a:bodyPr/>
        <a:lstStyle/>
        <a:p>
          <a:r>
            <a:rPr lang="en-IN" sz="2400" b="1" dirty="0"/>
            <a:t>Non- Residents, Foreign Co – 17 incomes (Sl. No. 13A to 13C inserted in 2026) </a:t>
          </a:r>
        </a:p>
      </dgm:t>
    </dgm:pt>
    <dgm:pt modelId="{77E3A759-F2E8-48B9-B067-C346FE7EBBC0}" type="parTrans" cxnId="{7EBD66F9-F48B-40D2-B6DB-3E540D18694E}">
      <dgm:prSet/>
      <dgm:spPr/>
      <dgm:t>
        <a:bodyPr/>
        <a:lstStyle/>
        <a:p>
          <a:endParaRPr lang="en-IN"/>
        </a:p>
      </dgm:t>
    </dgm:pt>
    <dgm:pt modelId="{477FDF2B-9249-459B-A720-A2943794DF20}" type="sibTrans" cxnId="{7EBD66F9-F48B-40D2-B6DB-3E540D18694E}">
      <dgm:prSet/>
      <dgm:spPr/>
      <dgm:t>
        <a:bodyPr/>
        <a:lstStyle/>
        <a:p>
          <a:endParaRPr lang="en-IN"/>
        </a:p>
      </dgm:t>
    </dgm:pt>
    <dgm:pt modelId="{D7B4F395-D5F2-4F0E-967D-77CEEAB1B43E}">
      <dgm:prSet phldrT="[Text]" phldr="0"/>
      <dgm:spPr/>
      <dgm:t>
        <a:bodyPr/>
        <a:lstStyle/>
        <a:p>
          <a:r>
            <a:rPr lang="en-IN" dirty="0"/>
            <a:t>Sch V</a:t>
          </a:r>
        </a:p>
      </dgm:t>
    </dgm:pt>
    <dgm:pt modelId="{008465F0-44E4-4DEB-9856-085215B1CD0D}" type="parTrans" cxnId="{8CF8374E-173B-4E7A-A9A4-14D10699703E}">
      <dgm:prSet/>
      <dgm:spPr/>
      <dgm:t>
        <a:bodyPr/>
        <a:lstStyle/>
        <a:p>
          <a:endParaRPr lang="en-IN"/>
        </a:p>
      </dgm:t>
    </dgm:pt>
    <dgm:pt modelId="{2358A9A0-6FE6-4501-811B-75FED2D03918}" type="sibTrans" cxnId="{8CF8374E-173B-4E7A-A9A4-14D10699703E}">
      <dgm:prSet/>
      <dgm:spPr/>
      <dgm:t>
        <a:bodyPr/>
        <a:lstStyle/>
        <a:p>
          <a:endParaRPr lang="en-IN"/>
        </a:p>
      </dgm:t>
    </dgm:pt>
    <dgm:pt modelId="{FB844914-9F89-450E-B14E-3C75D8718E36}">
      <dgm:prSet phldrT="[Text]" phldr="0"/>
      <dgm:spPr/>
      <dgm:t>
        <a:bodyPr/>
        <a:lstStyle/>
        <a:p>
          <a:r>
            <a:rPr lang="en-IN" dirty="0"/>
            <a:t>Sch VI</a:t>
          </a:r>
        </a:p>
      </dgm:t>
    </dgm:pt>
    <dgm:pt modelId="{24335875-1E3D-4A18-B9A3-050853F7E389}" type="parTrans" cxnId="{7D752DEF-1CC4-43D3-BDF5-005EABF2DD8E}">
      <dgm:prSet/>
      <dgm:spPr/>
      <dgm:t>
        <a:bodyPr/>
        <a:lstStyle/>
        <a:p>
          <a:endParaRPr lang="en-IN"/>
        </a:p>
      </dgm:t>
    </dgm:pt>
    <dgm:pt modelId="{68201715-5612-43E2-A0ED-48EE7A75A133}" type="sibTrans" cxnId="{7D752DEF-1CC4-43D3-BDF5-005EABF2DD8E}">
      <dgm:prSet/>
      <dgm:spPr/>
      <dgm:t>
        <a:bodyPr/>
        <a:lstStyle/>
        <a:p>
          <a:endParaRPr lang="en-IN"/>
        </a:p>
      </dgm:t>
    </dgm:pt>
    <dgm:pt modelId="{A587649B-6E30-4004-9909-F27690AEE31A}">
      <dgm:prSet phldrT="[Text]" phldr="0" custT="1"/>
      <dgm:spPr/>
      <dgm:t>
        <a:bodyPr/>
        <a:lstStyle/>
        <a:p>
          <a:r>
            <a:rPr lang="en-IN" sz="2400" b="1" dirty="0"/>
            <a:t>IFSC – 12 incomes</a:t>
          </a:r>
        </a:p>
      </dgm:t>
    </dgm:pt>
    <dgm:pt modelId="{476077D9-880A-4BE8-B870-42F1DD12C81B}" type="parTrans" cxnId="{59FE1EB4-298C-4003-91CB-179BCAF274F5}">
      <dgm:prSet/>
      <dgm:spPr/>
      <dgm:t>
        <a:bodyPr/>
        <a:lstStyle/>
        <a:p>
          <a:endParaRPr lang="en-IN"/>
        </a:p>
      </dgm:t>
    </dgm:pt>
    <dgm:pt modelId="{27B30658-1CDC-454E-BC4A-79E0C23C76F8}" type="sibTrans" cxnId="{59FE1EB4-298C-4003-91CB-179BCAF274F5}">
      <dgm:prSet/>
      <dgm:spPr/>
      <dgm:t>
        <a:bodyPr/>
        <a:lstStyle/>
        <a:p>
          <a:endParaRPr lang="en-IN"/>
        </a:p>
      </dgm:t>
    </dgm:pt>
    <dgm:pt modelId="{34EF655D-9E53-480C-9377-D50B0ACF8A42}">
      <dgm:prSet phldrT="[Text]" phldr="0"/>
      <dgm:spPr/>
      <dgm:t>
        <a:bodyPr/>
        <a:lstStyle/>
        <a:p>
          <a:r>
            <a:rPr lang="en-IN" dirty="0"/>
            <a:t>Sch. VII</a:t>
          </a:r>
        </a:p>
      </dgm:t>
    </dgm:pt>
    <dgm:pt modelId="{B5DF915B-3630-4459-BE57-83098FE9DF91}" type="parTrans" cxnId="{CFADA093-11F3-4B62-86A6-DEE0142E1F2B}">
      <dgm:prSet/>
      <dgm:spPr/>
      <dgm:t>
        <a:bodyPr/>
        <a:lstStyle/>
        <a:p>
          <a:endParaRPr lang="en-IN"/>
        </a:p>
      </dgm:t>
    </dgm:pt>
    <dgm:pt modelId="{4034108B-10C4-47C2-9885-9D15FAE6BD45}" type="sibTrans" cxnId="{CFADA093-11F3-4B62-86A6-DEE0142E1F2B}">
      <dgm:prSet/>
      <dgm:spPr/>
      <dgm:t>
        <a:bodyPr/>
        <a:lstStyle/>
        <a:p>
          <a:endParaRPr lang="en-IN"/>
        </a:p>
      </dgm:t>
    </dgm:pt>
    <dgm:pt modelId="{D6B32FC0-73A2-44E5-871C-0C2E881457E5}">
      <dgm:prSet phldrT="[Text]" phldr="0" custT="1"/>
      <dgm:spPr/>
      <dgm:t>
        <a:bodyPr/>
        <a:lstStyle/>
        <a:p>
          <a:r>
            <a:rPr lang="en-IN" sz="2400" b="1" dirty="0"/>
            <a:t>Eligible persons – 42 incomes (Sl. No. 38A to 38D inserted in 2026), including partners, HUF</a:t>
          </a:r>
        </a:p>
      </dgm:t>
    </dgm:pt>
    <dgm:pt modelId="{9A79B937-A8E1-407A-89FB-5D52BD3A2BF8}" type="parTrans" cxnId="{1A271E54-41D1-4FD1-A33D-C59A45846E3B}">
      <dgm:prSet/>
      <dgm:spPr/>
      <dgm:t>
        <a:bodyPr/>
        <a:lstStyle/>
        <a:p>
          <a:endParaRPr lang="en-IN"/>
        </a:p>
      </dgm:t>
    </dgm:pt>
    <dgm:pt modelId="{7BD50D5E-E7C8-445B-ADCF-E8CD3AC8285B}" type="sibTrans" cxnId="{1A271E54-41D1-4FD1-A33D-C59A45846E3B}">
      <dgm:prSet/>
      <dgm:spPr/>
      <dgm:t>
        <a:bodyPr/>
        <a:lstStyle/>
        <a:p>
          <a:endParaRPr lang="en-IN"/>
        </a:p>
      </dgm:t>
    </dgm:pt>
    <dgm:pt modelId="{57730751-6BE8-458F-A00C-B55A9B6CE8C5}">
      <dgm:prSet phldrT="[Text]" phldr="0" custT="1"/>
      <dgm:spPr/>
      <dgm:t>
        <a:bodyPr/>
        <a:lstStyle/>
        <a:p>
          <a:r>
            <a:rPr lang="en-IN" sz="2400" b="1" dirty="0"/>
            <a:t>Persons Exempt – 49 persons</a:t>
          </a:r>
        </a:p>
      </dgm:t>
    </dgm:pt>
    <dgm:pt modelId="{BCF80243-1A66-4937-BB4E-5382D991091D}" type="parTrans" cxnId="{8BBBEE9F-9B5D-4CFE-9D83-F2A18E1D009E}">
      <dgm:prSet/>
      <dgm:spPr/>
      <dgm:t>
        <a:bodyPr/>
        <a:lstStyle/>
        <a:p>
          <a:endParaRPr lang="en-IN"/>
        </a:p>
      </dgm:t>
    </dgm:pt>
    <dgm:pt modelId="{AC2F0B65-CC54-4887-A6D4-AC8C8D81A791}" type="sibTrans" cxnId="{8BBBEE9F-9B5D-4CFE-9D83-F2A18E1D009E}">
      <dgm:prSet/>
      <dgm:spPr/>
      <dgm:t>
        <a:bodyPr/>
        <a:lstStyle/>
        <a:p>
          <a:endParaRPr lang="en-IN"/>
        </a:p>
      </dgm:t>
    </dgm:pt>
    <dgm:pt modelId="{0DF2136F-8AF5-4AC4-BC2A-8C16E7B7A8DD}">
      <dgm:prSet phldrT="[Text]" phldr="0"/>
      <dgm:spPr/>
      <dgm:t>
        <a:bodyPr/>
        <a:lstStyle/>
        <a:p>
          <a:r>
            <a:rPr lang="en-IN"/>
            <a:t>Salary Related</a:t>
          </a:r>
          <a:endParaRPr lang="en-IN" dirty="0"/>
        </a:p>
      </dgm:t>
    </dgm:pt>
    <dgm:pt modelId="{925293A7-A8D6-453C-B420-720955110776}" type="parTrans" cxnId="{A6FBDC14-9A8D-4E86-9290-7181D86CE86F}">
      <dgm:prSet/>
      <dgm:spPr/>
      <dgm:t>
        <a:bodyPr/>
        <a:lstStyle/>
        <a:p>
          <a:endParaRPr lang="en-IN"/>
        </a:p>
      </dgm:t>
    </dgm:pt>
    <dgm:pt modelId="{95E51C94-B5D0-4059-9FB5-72F3ACB5E8F8}" type="sibTrans" cxnId="{A6FBDC14-9A8D-4E86-9290-7181D86CE86F}">
      <dgm:prSet/>
      <dgm:spPr/>
      <dgm:t>
        <a:bodyPr/>
        <a:lstStyle/>
        <a:p>
          <a:endParaRPr lang="en-IN"/>
        </a:p>
      </dgm:t>
    </dgm:pt>
    <dgm:pt modelId="{4DCC4543-AE3C-447F-9052-8CAE12341F12}">
      <dgm:prSet phldrT="[Text]" phldr="0" custT="1"/>
      <dgm:spPr/>
      <dgm:t>
        <a:bodyPr/>
        <a:lstStyle/>
        <a:p>
          <a:r>
            <a:rPr lang="en-IN" sz="2400" b="1"/>
            <a:t>No Schedule - gratuity, leave encashment, Voluntary Retirement Scheme, etc in S. 19</a:t>
          </a:r>
          <a:endParaRPr lang="en-IN" sz="2400" b="1" dirty="0"/>
        </a:p>
      </dgm:t>
    </dgm:pt>
    <dgm:pt modelId="{37856AB5-74BA-436A-90D4-341B62436194}" type="parTrans" cxnId="{BE2E971B-AE8A-4317-B99A-7D6BE28787EF}">
      <dgm:prSet/>
      <dgm:spPr/>
      <dgm:t>
        <a:bodyPr/>
        <a:lstStyle/>
        <a:p>
          <a:endParaRPr lang="en-IN"/>
        </a:p>
      </dgm:t>
    </dgm:pt>
    <dgm:pt modelId="{A8B0C4C4-46C9-4A33-99F3-257A4B354E55}" type="sibTrans" cxnId="{BE2E971B-AE8A-4317-B99A-7D6BE28787EF}">
      <dgm:prSet/>
      <dgm:spPr/>
      <dgm:t>
        <a:bodyPr/>
        <a:lstStyle/>
        <a:p>
          <a:endParaRPr lang="en-IN"/>
        </a:p>
      </dgm:t>
    </dgm:pt>
    <dgm:pt modelId="{9D51C435-0FE7-4723-83FE-C40E8D98EBBA}">
      <dgm:prSet phldrT="[Text]" phldr="0"/>
      <dgm:spPr/>
      <dgm:t>
        <a:bodyPr/>
        <a:lstStyle/>
        <a:p>
          <a:r>
            <a:rPr lang="en-IN" sz="2400" b="1" dirty="0"/>
            <a:t>Investment funds, business trusts &amp; unit holders – 8 incomes</a:t>
          </a:r>
          <a:endParaRPr lang="en-IN" dirty="0"/>
        </a:p>
      </dgm:t>
    </dgm:pt>
    <dgm:pt modelId="{89CABAD7-7B7C-48DE-9A41-A63CCDCC6FFF}" type="parTrans" cxnId="{27E59988-B6E4-4A80-BA07-EA9804BFED19}">
      <dgm:prSet/>
      <dgm:spPr/>
      <dgm:t>
        <a:bodyPr/>
        <a:lstStyle/>
        <a:p>
          <a:endParaRPr lang="en-IN"/>
        </a:p>
      </dgm:t>
    </dgm:pt>
    <dgm:pt modelId="{E9EB8A47-4B7E-4814-998F-6B2A033A4D29}" type="sibTrans" cxnId="{27E59988-B6E4-4A80-BA07-EA9804BFED19}">
      <dgm:prSet/>
      <dgm:spPr/>
      <dgm:t>
        <a:bodyPr/>
        <a:lstStyle/>
        <a:p>
          <a:endParaRPr lang="en-IN"/>
        </a:p>
      </dgm:t>
    </dgm:pt>
    <dgm:pt modelId="{8901B971-AC3C-4101-B975-2254E8A7D494}" type="pres">
      <dgm:prSet presAssocID="{EA44D002-C8FE-4971-B5FA-FB09C4BCE170}" presName="Name0" presStyleCnt="0">
        <dgm:presLayoutVars>
          <dgm:dir/>
          <dgm:animLvl val="lvl"/>
          <dgm:resizeHandles val="exact"/>
        </dgm:presLayoutVars>
      </dgm:prSet>
      <dgm:spPr/>
    </dgm:pt>
    <dgm:pt modelId="{0CA2FF83-D23C-4908-94AE-78AE1D8F9861}" type="pres">
      <dgm:prSet presAssocID="{5DF2E761-C708-4629-9DAF-A5A810353DA5}" presName="linNode" presStyleCnt="0"/>
      <dgm:spPr/>
    </dgm:pt>
    <dgm:pt modelId="{240A456B-FC8A-463E-BFB6-47391C3D7C3A}" type="pres">
      <dgm:prSet presAssocID="{5DF2E761-C708-4629-9DAF-A5A810353DA5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3217ABC1-188D-45CF-9607-CAE7DBA02949}" type="pres">
      <dgm:prSet presAssocID="{5DF2E761-C708-4629-9DAF-A5A810353DA5}" presName="descendantText" presStyleLbl="alignAccFollowNode1" presStyleIdx="0" presStyleCnt="7">
        <dgm:presLayoutVars>
          <dgm:bulletEnabled val="1"/>
        </dgm:presLayoutVars>
      </dgm:prSet>
      <dgm:spPr/>
    </dgm:pt>
    <dgm:pt modelId="{536D6515-FEC3-4598-9A3C-E188E551EC59}" type="pres">
      <dgm:prSet presAssocID="{5E45681E-77D6-4F8E-8C6D-7B2AD1EF492D}" presName="sp" presStyleCnt="0"/>
      <dgm:spPr/>
    </dgm:pt>
    <dgm:pt modelId="{2C9CAC25-FDBE-41DF-9189-8C136DED1253}" type="pres">
      <dgm:prSet presAssocID="{D55B846F-55A6-4CBF-BB9D-316F34CF29BE}" presName="linNode" presStyleCnt="0"/>
      <dgm:spPr/>
    </dgm:pt>
    <dgm:pt modelId="{FA564C90-0BA2-47AB-A447-C3EC038105BD}" type="pres">
      <dgm:prSet presAssocID="{D55B846F-55A6-4CBF-BB9D-316F34CF29BE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2F339C40-AEBA-49B7-A1B9-8A0EE4C50EB7}" type="pres">
      <dgm:prSet presAssocID="{D55B846F-55A6-4CBF-BB9D-316F34CF29BE}" presName="descendantText" presStyleLbl="alignAccFollowNode1" presStyleIdx="1" presStyleCnt="7">
        <dgm:presLayoutVars>
          <dgm:bulletEnabled val="1"/>
        </dgm:presLayoutVars>
      </dgm:prSet>
      <dgm:spPr/>
    </dgm:pt>
    <dgm:pt modelId="{C76F0147-6FE7-4B76-8B9F-1CCECE31F398}" type="pres">
      <dgm:prSet presAssocID="{89562D7E-F158-4F6A-804F-FA50BAE68794}" presName="sp" presStyleCnt="0"/>
      <dgm:spPr/>
    </dgm:pt>
    <dgm:pt modelId="{E64395D1-5C35-45C2-8A32-6FA8AA133D9A}" type="pres">
      <dgm:prSet presAssocID="{C5DF56DA-09B2-44DB-84EC-80C14D26DE5E}" presName="linNode" presStyleCnt="0"/>
      <dgm:spPr/>
    </dgm:pt>
    <dgm:pt modelId="{959CD431-9C00-43A1-964D-DC6E910CD167}" type="pres">
      <dgm:prSet presAssocID="{C5DF56DA-09B2-44DB-84EC-80C14D26DE5E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6B44C759-BC98-4AD8-86EA-273C9786806D}" type="pres">
      <dgm:prSet presAssocID="{C5DF56DA-09B2-44DB-84EC-80C14D26DE5E}" presName="descendantText" presStyleLbl="alignAccFollowNode1" presStyleIdx="2" presStyleCnt="7">
        <dgm:presLayoutVars>
          <dgm:bulletEnabled val="1"/>
        </dgm:presLayoutVars>
      </dgm:prSet>
      <dgm:spPr/>
    </dgm:pt>
    <dgm:pt modelId="{A2AF531E-1707-4BCA-A332-18F3CD1D3995}" type="pres">
      <dgm:prSet presAssocID="{64A72598-0AB9-4ABB-B771-BE9BFF3DE339}" presName="sp" presStyleCnt="0"/>
      <dgm:spPr/>
    </dgm:pt>
    <dgm:pt modelId="{4B296DE5-BB1F-432D-9BB0-BD36AEFB7866}" type="pres">
      <dgm:prSet presAssocID="{D7B4F395-D5F2-4F0E-967D-77CEEAB1B43E}" presName="linNode" presStyleCnt="0"/>
      <dgm:spPr/>
    </dgm:pt>
    <dgm:pt modelId="{D95715F2-208B-4F15-AF7A-4192FDDCCE7C}" type="pres">
      <dgm:prSet presAssocID="{D7B4F395-D5F2-4F0E-967D-77CEEAB1B43E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58AD19E4-3343-4DE1-B090-1ACD726FA5D6}" type="pres">
      <dgm:prSet presAssocID="{D7B4F395-D5F2-4F0E-967D-77CEEAB1B43E}" presName="descendantText" presStyleLbl="alignAccFollowNode1" presStyleIdx="3" presStyleCnt="7">
        <dgm:presLayoutVars>
          <dgm:bulletEnabled val="1"/>
        </dgm:presLayoutVars>
      </dgm:prSet>
      <dgm:spPr/>
    </dgm:pt>
    <dgm:pt modelId="{6DB9A9FF-4FA1-440B-BA24-4E0F24D56B89}" type="pres">
      <dgm:prSet presAssocID="{2358A9A0-6FE6-4501-811B-75FED2D03918}" presName="sp" presStyleCnt="0"/>
      <dgm:spPr/>
    </dgm:pt>
    <dgm:pt modelId="{43618023-2906-4E54-BC5B-4E349B12013B}" type="pres">
      <dgm:prSet presAssocID="{FB844914-9F89-450E-B14E-3C75D8718E36}" presName="linNode" presStyleCnt="0"/>
      <dgm:spPr/>
    </dgm:pt>
    <dgm:pt modelId="{753C8020-A58C-46DA-9D48-57F0FB33B824}" type="pres">
      <dgm:prSet presAssocID="{FB844914-9F89-450E-B14E-3C75D8718E36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D6C25490-169C-4B01-9827-CB4B9253D115}" type="pres">
      <dgm:prSet presAssocID="{FB844914-9F89-450E-B14E-3C75D8718E36}" presName="descendantText" presStyleLbl="alignAccFollowNode1" presStyleIdx="4" presStyleCnt="7">
        <dgm:presLayoutVars>
          <dgm:bulletEnabled val="1"/>
        </dgm:presLayoutVars>
      </dgm:prSet>
      <dgm:spPr/>
    </dgm:pt>
    <dgm:pt modelId="{848896F7-0337-44D4-B74A-42A74E4E4681}" type="pres">
      <dgm:prSet presAssocID="{68201715-5612-43E2-A0ED-48EE7A75A133}" presName="sp" presStyleCnt="0"/>
      <dgm:spPr/>
    </dgm:pt>
    <dgm:pt modelId="{778543AB-A51A-4D17-9AE7-47A65CEF4E0E}" type="pres">
      <dgm:prSet presAssocID="{34EF655D-9E53-480C-9377-D50B0ACF8A42}" presName="linNode" presStyleCnt="0"/>
      <dgm:spPr/>
    </dgm:pt>
    <dgm:pt modelId="{FF9D47F9-C31E-49FC-81E3-D4046A28884E}" type="pres">
      <dgm:prSet presAssocID="{34EF655D-9E53-480C-9377-D50B0ACF8A42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3993E648-2EB0-4402-8B56-0F635ADB6BD7}" type="pres">
      <dgm:prSet presAssocID="{34EF655D-9E53-480C-9377-D50B0ACF8A42}" presName="descendantText" presStyleLbl="alignAccFollowNode1" presStyleIdx="5" presStyleCnt="7">
        <dgm:presLayoutVars>
          <dgm:bulletEnabled val="1"/>
        </dgm:presLayoutVars>
      </dgm:prSet>
      <dgm:spPr/>
    </dgm:pt>
    <dgm:pt modelId="{1139A190-3197-4F60-994D-06EE6860621B}" type="pres">
      <dgm:prSet presAssocID="{4034108B-10C4-47C2-9885-9D15FAE6BD45}" presName="sp" presStyleCnt="0"/>
      <dgm:spPr/>
    </dgm:pt>
    <dgm:pt modelId="{C73AE463-9541-449A-ABD0-CD42A75DCE15}" type="pres">
      <dgm:prSet presAssocID="{0DF2136F-8AF5-4AC4-BC2A-8C16E7B7A8DD}" presName="linNode" presStyleCnt="0"/>
      <dgm:spPr/>
    </dgm:pt>
    <dgm:pt modelId="{5A508FC3-5251-4246-828E-0E4157893252}" type="pres">
      <dgm:prSet presAssocID="{0DF2136F-8AF5-4AC4-BC2A-8C16E7B7A8DD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DC903002-3ADB-4A02-A148-E70651BD1D79}" type="pres">
      <dgm:prSet presAssocID="{0DF2136F-8AF5-4AC4-BC2A-8C16E7B7A8DD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6B173214-3B5B-4451-9346-13A745EB9604}" type="presOf" srcId="{4ADAE194-7C30-439E-9326-E1559CA1AA22}" destId="{6B44C759-BC98-4AD8-86EA-273C9786806D}" srcOrd="0" destOrd="0" presId="urn:microsoft.com/office/officeart/2005/8/layout/vList5"/>
    <dgm:cxn modelId="{A6FBDC14-9A8D-4E86-9290-7181D86CE86F}" srcId="{EA44D002-C8FE-4971-B5FA-FB09C4BCE170}" destId="{0DF2136F-8AF5-4AC4-BC2A-8C16E7B7A8DD}" srcOrd="6" destOrd="0" parTransId="{925293A7-A8D6-453C-B420-720955110776}" sibTransId="{95E51C94-B5D0-4059-9FB5-72F3ACB5E8F8}"/>
    <dgm:cxn modelId="{63B22D17-3AA2-48CA-9BCF-F09ACDD70070}" type="presOf" srcId="{57730751-6BE8-458F-A00C-B55A9B6CE8C5}" destId="{3993E648-2EB0-4402-8B56-0F635ADB6BD7}" srcOrd="0" destOrd="0" presId="urn:microsoft.com/office/officeart/2005/8/layout/vList5"/>
    <dgm:cxn modelId="{BE2E971B-AE8A-4317-B99A-7D6BE28787EF}" srcId="{0DF2136F-8AF5-4AC4-BC2A-8C16E7B7A8DD}" destId="{4DCC4543-AE3C-447F-9052-8CAE12341F12}" srcOrd="0" destOrd="0" parTransId="{37856AB5-74BA-436A-90D4-341B62436194}" sibTransId="{A8B0C4C4-46C9-4A33-99F3-257A4B354E55}"/>
    <dgm:cxn modelId="{EF0A7929-E862-4DA3-9B94-75E354493E56}" type="presOf" srcId="{34EF655D-9E53-480C-9377-D50B0ACF8A42}" destId="{FF9D47F9-C31E-49FC-81E3-D4046A28884E}" srcOrd="0" destOrd="0" presId="urn:microsoft.com/office/officeart/2005/8/layout/vList5"/>
    <dgm:cxn modelId="{8CFEA136-2EAF-4B25-8895-DF656C28D763}" type="presOf" srcId="{9C8F6F8E-D244-4CD1-A6C2-21934715BA2E}" destId="{3217ABC1-188D-45CF-9607-CAE7DBA02949}" srcOrd="0" destOrd="0" presId="urn:microsoft.com/office/officeart/2005/8/layout/vList5"/>
    <dgm:cxn modelId="{3D6B3A3D-4697-4905-99C0-BF3394E43BCE}" srcId="{EA44D002-C8FE-4971-B5FA-FB09C4BCE170}" destId="{C5DF56DA-09B2-44DB-84EC-80C14D26DE5E}" srcOrd="2" destOrd="0" parTransId="{E4928D04-4131-4D40-80C3-9A0C6C2237FF}" sibTransId="{64A72598-0AB9-4ABB-B771-BE9BFF3DE339}"/>
    <dgm:cxn modelId="{30E6D942-28FF-4FB3-91AF-B8AB21CAA2E4}" type="presOf" srcId="{9D51C435-0FE7-4723-83FE-C40E8D98EBBA}" destId="{58AD19E4-3343-4DE1-B090-1ACD726FA5D6}" srcOrd="0" destOrd="0" presId="urn:microsoft.com/office/officeart/2005/8/layout/vList5"/>
    <dgm:cxn modelId="{8CF8374E-173B-4E7A-A9A4-14D10699703E}" srcId="{EA44D002-C8FE-4971-B5FA-FB09C4BCE170}" destId="{D7B4F395-D5F2-4F0E-967D-77CEEAB1B43E}" srcOrd="3" destOrd="0" parTransId="{008465F0-44E4-4DEB-9856-085215B1CD0D}" sibTransId="{2358A9A0-6FE6-4501-811B-75FED2D03918}"/>
    <dgm:cxn modelId="{1A271E54-41D1-4FD1-A33D-C59A45846E3B}" srcId="{D55B846F-55A6-4CBF-BB9D-316F34CF29BE}" destId="{D6B32FC0-73A2-44E5-871C-0C2E881457E5}" srcOrd="0" destOrd="0" parTransId="{9A79B937-A8E1-407A-89FB-5D52BD3A2BF8}" sibTransId="{7BD50D5E-E7C8-445B-ADCF-E8CD3AC8285B}"/>
    <dgm:cxn modelId="{D4B86578-B80C-4C7F-86F2-B561867CF9CC}" type="presOf" srcId="{EA44D002-C8FE-4971-B5FA-FB09C4BCE170}" destId="{8901B971-AC3C-4101-B975-2254E8A7D494}" srcOrd="0" destOrd="0" presId="urn:microsoft.com/office/officeart/2005/8/layout/vList5"/>
    <dgm:cxn modelId="{27E59988-B6E4-4A80-BA07-EA9804BFED19}" srcId="{D7B4F395-D5F2-4F0E-967D-77CEEAB1B43E}" destId="{9D51C435-0FE7-4723-83FE-C40E8D98EBBA}" srcOrd="0" destOrd="0" parTransId="{89CABAD7-7B7C-48DE-9A41-A63CCDCC6FFF}" sibTransId="{E9EB8A47-4B7E-4814-998F-6B2A033A4D29}"/>
    <dgm:cxn modelId="{CFADA093-11F3-4B62-86A6-DEE0142E1F2B}" srcId="{EA44D002-C8FE-4971-B5FA-FB09C4BCE170}" destId="{34EF655D-9E53-480C-9377-D50B0ACF8A42}" srcOrd="5" destOrd="0" parTransId="{B5DF915B-3630-4459-BE57-83098FE9DF91}" sibTransId="{4034108B-10C4-47C2-9885-9D15FAE6BD45}"/>
    <dgm:cxn modelId="{8BBBEE9F-9B5D-4CFE-9D83-F2A18E1D009E}" srcId="{34EF655D-9E53-480C-9377-D50B0ACF8A42}" destId="{57730751-6BE8-458F-A00C-B55A9B6CE8C5}" srcOrd="0" destOrd="0" parTransId="{BCF80243-1A66-4937-BB4E-5382D991091D}" sibTransId="{AC2F0B65-CC54-4887-A6D4-AC8C8D81A791}"/>
    <dgm:cxn modelId="{21CA95B0-5C76-4739-930E-4C38112E17B3}" srcId="{EA44D002-C8FE-4971-B5FA-FB09C4BCE170}" destId="{5DF2E761-C708-4629-9DAF-A5A810353DA5}" srcOrd="0" destOrd="0" parTransId="{95208065-B0E9-476D-9405-8B89AE6149E4}" sibTransId="{5E45681E-77D6-4F8E-8C6D-7B2AD1EF492D}"/>
    <dgm:cxn modelId="{59FE1EB4-298C-4003-91CB-179BCAF274F5}" srcId="{FB844914-9F89-450E-B14E-3C75D8718E36}" destId="{A587649B-6E30-4004-9909-F27690AEE31A}" srcOrd="0" destOrd="0" parTransId="{476077D9-880A-4BE8-B870-42F1DD12C81B}" sibTransId="{27B30658-1CDC-454E-BC4A-79E0C23C76F8}"/>
    <dgm:cxn modelId="{74F6B2B4-9F18-49F4-AC09-C78BC28E0331}" type="presOf" srcId="{4DCC4543-AE3C-447F-9052-8CAE12341F12}" destId="{DC903002-3ADB-4A02-A148-E70651BD1D79}" srcOrd="0" destOrd="0" presId="urn:microsoft.com/office/officeart/2005/8/layout/vList5"/>
    <dgm:cxn modelId="{939853BA-7B4A-4E2C-AE26-7ED7533F134F}" type="presOf" srcId="{0DF2136F-8AF5-4AC4-BC2A-8C16E7B7A8DD}" destId="{5A508FC3-5251-4246-828E-0E4157893252}" srcOrd="0" destOrd="0" presId="urn:microsoft.com/office/officeart/2005/8/layout/vList5"/>
    <dgm:cxn modelId="{354797C0-9ADE-48D2-82A2-4ED87AF52DFE}" type="presOf" srcId="{FB844914-9F89-450E-B14E-3C75D8718E36}" destId="{753C8020-A58C-46DA-9D48-57F0FB33B824}" srcOrd="0" destOrd="0" presId="urn:microsoft.com/office/officeart/2005/8/layout/vList5"/>
    <dgm:cxn modelId="{B3FCD6D5-C31E-4CD5-8D7D-1255BA4604A3}" type="presOf" srcId="{D7B4F395-D5F2-4F0E-967D-77CEEAB1B43E}" destId="{D95715F2-208B-4F15-AF7A-4192FDDCCE7C}" srcOrd="0" destOrd="0" presId="urn:microsoft.com/office/officeart/2005/8/layout/vList5"/>
    <dgm:cxn modelId="{32DD1ED6-E11F-4013-B9F0-2180A7F3AE10}" type="presOf" srcId="{A587649B-6E30-4004-9909-F27690AEE31A}" destId="{D6C25490-169C-4B01-9827-CB4B9253D115}" srcOrd="0" destOrd="0" presId="urn:microsoft.com/office/officeart/2005/8/layout/vList5"/>
    <dgm:cxn modelId="{BA51BCD8-D237-46EB-88BE-26D84777DE0A}" srcId="{EA44D002-C8FE-4971-B5FA-FB09C4BCE170}" destId="{D55B846F-55A6-4CBF-BB9D-316F34CF29BE}" srcOrd="1" destOrd="0" parTransId="{8C53DBEF-73C5-4E98-BAA4-56DB14F84E13}" sibTransId="{89562D7E-F158-4F6A-804F-FA50BAE68794}"/>
    <dgm:cxn modelId="{DFA589DA-41C3-4E3B-96E8-4A6FCA49EBAA}" type="presOf" srcId="{D6B32FC0-73A2-44E5-871C-0C2E881457E5}" destId="{2F339C40-AEBA-49B7-A1B9-8A0EE4C50EB7}" srcOrd="0" destOrd="0" presId="urn:microsoft.com/office/officeart/2005/8/layout/vList5"/>
    <dgm:cxn modelId="{D6ECD2E7-BA54-41C3-85FA-8C078FE7041B}" type="presOf" srcId="{5DF2E761-C708-4629-9DAF-A5A810353DA5}" destId="{240A456B-FC8A-463E-BFB6-47391C3D7C3A}" srcOrd="0" destOrd="0" presId="urn:microsoft.com/office/officeart/2005/8/layout/vList5"/>
    <dgm:cxn modelId="{7D752DEF-1CC4-43D3-BDF5-005EABF2DD8E}" srcId="{EA44D002-C8FE-4971-B5FA-FB09C4BCE170}" destId="{FB844914-9F89-450E-B14E-3C75D8718E36}" srcOrd="4" destOrd="0" parTransId="{24335875-1E3D-4A18-B9A3-050853F7E389}" sibTransId="{68201715-5612-43E2-A0ED-48EE7A75A133}"/>
    <dgm:cxn modelId="{1CCD5DF1-38BC-4E16-A3B3-0F2B808C83F7}" type="presOf" srcId="{D55B846F-55A6-4CBF-BB9D-316F34CF29BE}" destId="{FA564C90-0BA2-47AB-A447-C3EC038105BD}" srcOrd="0" destOrd="0" presId="urn:microsoft.com/office/officeart/2005/8/layout/vList5"/>
    <dgm:cxn modelId="{7EBD66F9-F48B-40D2-B6DB-3E540D18694E}" srcId="{C5DF56DA-09B2-44DB-84EC-80C14D26DE5E}" destId="{4ADAE194-7C30-439E-9326-E1559CA1AA22}" srcOrd="0" destOrd="0" parTransId="{77E3A759-F2E8-48B9-B067-C346FE7EBBC0}" sibTransId="{477FDF2B-9249-459B-A720-A2943794DF20}"/>
    <dgm:cxn modelId="{EDC9A9FA-E24B-427C-A14F-0A28BEC759D1}" srcId="{5DF2E761-C708-4629-9DAF-A5A810353DA5}" destId="{9C8F6F8E-D244-4CD1-A6C2-21934715BA2E}" srcOrd="0" destOrd="0" parTransId="{95D4DE05-2AF6-4EA1-82C4-8B84C99E386D}" sibTransId="{7F1E965B-D6F4-48EC-86F8-8E0DB59C54EA}"/>
    <dgm:cxn modelId="{8FB10CFB-BC58-423B-AFAE-4E9084798B11}" type="presOf" srcId="{C5DF56DA-09B2-44DB-84EC-80C14D26DE5E}" destId="{959CD431-9C00-43A1-964D-DC6E910CD167}" srcOrd="0" destOrd="0" presId="urn:microsoft.com/office/officeart/2005/8/layout/vList5"/>
    <dgm:cxn modelId="{9ABB7432-0D3E-45B3-8887-352EEB4448BB}" type="presParOf" srcId="{8901B971-AC3C-4101-B975-2254E8A7D494}" destId="{0CA2FF83-D23C-4908-94AE-78AE1D8F9861}" srcOrd="0" destOrd="0" presId="urn:microsoft.com/office/officeart/2005/8/layout/vList5"/>
    <dgm:cxn modelId="{B92EE521-BFBC-4928-B61E-CB704613AC17}" type="presParOf" srcId="{0CA2FF83-D23C-4908-94AE-78AE1D8F9861}" destId="{240A456B-FC8A-463E-BFB6-47391C3D7C3A}" srcOrd="0" destOrd="0" presId="urn:microsoft.com/office/officeart/2005/8/layout/vList5"/>
    <dgm:cxn modelId="{D4C6C04C-0857-4798-9E8B-3A21DCBAB7C4}" type="presParOf" srcId="{0CA2FF83-D23C-4908-94AE-78AE1D8F9861}" destId="{3217ABC1-188D-45CF-9607-CAE7DBA02949}" srcOrd="1" destOrd="0" presId="urn:microsoft.com/office/officeart/2005/8/layout/vList5"/>
    <dgm:cxn modelId="{77CD3F54-B445-431B-95A1-7F04E76939C0}" type="presParOf" srcId="{8901B971-AC3C-4101-B975-2254E8A7D494}" destId="{536D6515-FEC3-4598-9A3C-E188E551EC59}" srcOrd="1" destOrd="0" presId="urn:microsoft.com/office/officeart/2005/8/layout/vList5"/>
    <dgm:cxn modelId="{A11377F0-9532-427B-BF25-F6EDDEAB68D4}" type="presParOf" srcId="{8901B971-AC3C-4101-B975-2254E8A7D494}" destId="{2C9CAC25-FDBE-41DF-9189-8C136DED1253}" srcOrd="2" destOrd="0" presId="urn:microsoft.com/office/officeart/2005/8/layout/vList5"/>
    <dgm:cxn modelId="{825B1C20-511D-425B-98A2-2B6A9B8F5176}" type="presParOf" srcId="{2C9CAC25-FDBE-41DF-9189-8C136DED1253}" destId="{FA564C90-0BA2-47AB-A447-C3EC038105BD}" srcOrd="0" destOrd="0" presId="urn:microsoft.com/office/officeart/2005/8/layout/vList5"/>
    <dgm:cxn modelId="{C6339FD6-06EA-4C06-AB06-54364BC47E26}" type="presParOf" srcId="{2C9CAC25-FDBE-41DF-9189-8C136DED1253}" destId="{2F339C40-AEBA-49B7-A1B9-8A0EE4C50EB7}" srcOrd="1" destOrd="0" presId="urn:microsoft.com/office/officeart/2005/8/layout/vList5"/>
    <dgm:cxn modelId="{0C6B58B9-CDBC-4675-AB59-F39838206FFB}" type="presParOf" srcId="{8901B971-AC3C-4101-B975-2254E8A7D494}" destId="{C76F0147-6FE7-4B76-8B9F-1CCECE31F398}" srcOrd="3" destOrd="0" presId="urn:microsoft.com/office/officeart/2005/8/layout/vList5"/>
    <dgm:cxn modelId="{F3F456EA-229F-4596-BF24-5970067C70F5}" type="presParOf" srcId="{8901B971-AC3C-4101-B975-2254E8A7D494}" destId="{E64395D1-5C35-45C2-8A32-6FA8AA133D9A}" srcOrd="4" destOrd="0" presId="urn:microsoft.com/office/officeart/2005/8/layout/vList5"/>
    <dgm:cxn modelId="{C01E08E7-0F40-43CA-9CCF-6CB6F1E03A83}" type="presParOf" srcId="{E64395D1-5C35-45C2-8A32-6FA8AA133D9A}" destId="{959CD431-9C00-43A1-964D-DC6E910CD167}" srcOrd="0" destOrd="0" presId="urn:microsoft.com/office/officeart/2005/8/layout/vList5"/>
    <dgm:cxn modelId="{3993752F-EF70-4097-A382-72A08973BE61}" type="presParOf" srcId="{E64395D1-5C35-45C2-8A32-6FA8AA133D9A}" destId="{6B44C759-BC98-4AD8-86EA-273C9786806D}" srcOrd="1" destOrd="0" presId="urn:microsoft.com/office/officeart/2005/8/layout/vList5"/>
    <dgm:cxn modelId="{7BA7AF86-D94B-42B0-ACB1-FEE1BDFBF7ED}" type="presParOf" srcId="{8901B971-AC3C-4101-B975-2254E8A7D494}" destId="{A2AF531E-1707-4BCA-A332-18F3CD1D3995}" srcOrd="5" destOrd="0" presId="urn:microsoft.com/office/officeart/2005/8/layout/vList5"/>
    <dgm:cxn modelId="{83292408-4939-4D63-A837-5A005BBB46C2}" type="presParOf" srcId="{8901B971-AC3C-4101-B975-2254E8A7D494}" destId="{4B296DE5-BB1F-432D-9BB0-BD36AEFB7866}" srcOrd="6" destOrd="0" presId="urn:microsoft.com/office/officeart/2005/8/layout/vList5"/>
    <dgm:cxn modelId="{B59D2739-A8AC-466F-B265-2AEAE12C5333}" type="presParOf" srcId="{4B296DE5-BB1F-432D-9BB0-BD36AEFB7866}" destId="{D95715F2-208B-4F15-AF7A-4192FDDCCE7C}" srcOrd="0" destOrd="0" presId="urn:microsoft.com/office/officeart/2005/8/layout/vList5"/>
    <dgm:cxn modelId="{91AD673D-D32D-447C-A7BB-5311BAA3038A}" type="presParOf" srcId="{4B296DE5-BB1F-432D-9BB0-BD36AEFB7866}" destId="{58AD19E4-3343-4DE1-B090-1ACD726FA5D6}" srcOrd="1" destOrd="0" presId="urn:microsoft.com/office/officeart/2005/8/layout/vList5"/>
    <dgm:cxn modelId="{50348D00-6EE0-4A9C-8BE5-21049ABC86F0}" type="presParOf" srcId="{8901B971-AC3C-4101-B975-2254E8A7D494}" destId="{6DB9A9FF-4FA1-440B-BA24-4E0F24D56B89}" srcOrd="7" destOrd="0" presId="urn:microsoft.com/office/officeart/2005/8/layout/vList5"/>
    <dgm:cxn modelId="{274BBA02-CE7E-4848-ACBC-6913C6E489C6}" type="presParOf" srcId="{8901B971-AC3C-4101-B975-2254E8A7D494}" destId="{43618023-2906-4E54-BC5B-4E349B12013B}" srcOrd="8" destOrd="0" presId="urn:microsoft.com/office/officeart/2005/8/layout/vList5"/>
    <dgm:cxn modelId="{C4C71C24-F99E-430F-A5B3-798B601DE246}" type="presParOf" srcId="{43618023-2906-4E54-BC5B-4E349B12013B}" destId="{753C8020-A58C-46DA-9D48-57F0FB33B824}" srcOrd="0" destOrd="0" presId="urn:microsoft.com/office/officeart/2005/8/layout/vList5"/>
    <dgm:cxn modelId="{0076FB1E-37BC-4A99-82A3-1F81811EACB3}" type="presParOf" srcId="{43618023-2906-4E54-BC5B-4E349B12013B}" destId="{D6C25490-169C-4B01-9827-CB4B9253D115}" srcOrd="1" destOrd="0" presId="urn:microsoft.com/office/officeart/2005/8/layout/vList5"/>
    <dgm:cxn modelId="{A6B4C0F4-22FA-4919-BE45-E7C11AFC7AF1}" type="presParOf" srcId="{8901B971-AC3C-4101-B975-2254E8A7D494}" destId="{848896F7-0337-44D4-B74A-42A74E4E4681}" srcOrd="9" destOrd="0" presId="urn:microsoft.com/office/officeart/2005/8/layout/vList5"/>
    <dgm:cxn modelId="{93FB3C25-04F1-4CF3-8F21-E97442435FB6}" type="presParOf" srcId="{8901B971-AC3C-4101-B975-2254E8A7D494}" destId="{778543AB-A51A-4D17-9AE7-47A65CEF4E0E}" srcOrd="10" destOrd="0" presId="urn:microsoft.com/office/officeart/2005/8/layout/vList5"/>
    <dgm:cxn modelId="{EF3D29E5-AE75-4663-BD0A-9FC9E3D8C4C9}" type="presParOf" srcId="{778543AB-A51A-4D17-9AE7-47A65CEF4E0E}" destId="{FF9D47F9-C31E-49FC-81E3-D4046A28884E}" srcOrd="0" destOrd="0" presId="urn:microsoft.com/office/officeart/2005/8/layout/vList5"/>
    <dgm:cxn modelId="{8AE14FF1-BA74-4A96-817F-0B54D9495AB3}" type="presParOf" srcId="{778543AB-A51A-4D17-9AE7-47A65CEF4E0E}" destId="{3993E648-2EB0-4402-8B56-0F635ADB6BD7}" srcOrd="1" destOrd="0" presId="urn:microsoft.com/office/officeart/2005/8/layout/vList5"/>
    <dgm:cxn modelId="{6C7D8AEB-132E-4B75-9803-9CD57D025E09}" type="presParOf" srcId="{8901B971-AC3C-4101-B975-2254E8A7D494}" destId="{1139A190-3197-4F60-994D-06EE6860621B}" srcOrd="11" destOrd="0" presId="urn:microsoft.com/office/officeart/2005/8/layout/vList5"/>
    <dgm:cxn modelId="{F7CD55C8-8F60-44B4-8346-25F8196CA3CB}" type="presParOf" srcId="{8901B971-AC3C-4101-B975-2254E8A7D494}" destId="{C73AE463-9541-449A-ABD0-CD42A75DCE15}" srcOrd="12" destOrd="0" presId="urn:microsoft.com/office/officeart/2005/8/layout/vList5"/>
    <dgm:cxn modelId="{E673E6C3-7A33-43C2-963D-4238DF1A93E4}" type="presParOf" srcId="{C73AE463-9541-449A-ABD0-CD42A75DCE15}" destId="{5A508FC3-5251-4246-828E-0E4157893252}" srcOrd="0" destOrd="0" presId="urn:microsoft.com/office/officeart/2005/8/layout/vList5"/>
    <dgm:cxn modelId="{E50F6FC7-FCEA-499E-B95A-374768A6FCDB}" type="presParOf" srcId="{C73AE463-9541-449A-ABD0-CD42A75DCE15}" destId="{DC903002-3ADB-4A02-A148-E70651BD1D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41D1B-3286-48CF-B94B-B6ABD71D01A2}">
      <dsp:nvSpPr>
        <dsp:cNvPr id="0" name=""/>
        <dsp:cNvSpPr/>
      </dsp:nvSpPr>
      <dsp:spPr>
        <a:xfrm>
          <a:off x="0" y="4526014"/>
          <a:ext cx="10927670" cy="0"/>
        </a:xfrm>
        <a:prstGeom prst="line">
          <a:avLst/>
        </a:pr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CD61E-1B23-4E42-AE27-27CAD8781CBA}">
      <dsp:nvSpPr>
        <dsp:cNvPr id="0" name=""/>
        <dsp:cNvSpPr/>
      </dsp:nvSpPr>
      <dsp:spPr>
        <a:xfrm>
          <a:off x="0" y="3166256"/>
          <a:ext cx="10927670" cy="0"/>
        </a:xfrm>
        <a:prstGeom prst="line">
          <a:avLst/>
        </a:pr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79527-41D5-43DE-BEB8-79D83309F042}">
      <dsp:nvSpPr>
        <dsp:cNvPr id="0" name=""/>
        <dsp:cNvSpPr/>
      </dsp:nvSpPr>
      <dsp:spPr>
        <a:xfrm>
          <a:off x="0" y="1806498"/>
          <a:ext cx="10927670" cy="0"/>
        </a:xfrm>
        <a:prstGeom prst="line">
          <a:avLst/>
        </a:pr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77867-E48B-45F2-AA03-BF372B430830}">
      <dsp:nvSpPr>
        <dsp:cNvPr id="0" name=""/>
        <dsp:cNvSpPr/>
      </dsp:nvSpPr>
      <dsp:spPr>
        <a:xfrm>
          <a:off x="0" y="446740"/>
          <a:ext cx="10927670" cy="0"/>
        </a:xfrm>
        <a:prstGeom prst="line">
          <a:avLst/>
        </a:pr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DDFF4-FD10-4D59-A1C9-95D6EBD32D39}">
      <dsp:nvSpPr>
        <dsp:cNvPr id="0" name=""/>
        <dsp:cNvSpPr/>
      </dsp:nvSpPr>
      <dsp:spPr>
        <a:xfrm>
          <a:off x="2841194" y="962"/>
          <a:ext cx="8086475" cy="445778"/>
        </a:xfrm>
        <a:prstGeom prst="rect">
          <a:avLst/>
        </a:prstGeom>
        <a:noFill/>
        <a:ln w="6350" cap="flat" cmpd="sng" algn="in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DD – 31/7 filed 30/7, revised 31/12</a:t>
          </a:r>
          <a:endParaRPr lang="en-IN" sz="2800" b="1" kern="1200" dirty="0"/>
        </a:p>
      </dsp:txBody>
      <dsp:txXfrm>
        <a:off x="2841194" y="962"/>
        <a:ext cx="8086475" cy="445778"/>
      </dsp:txXfrm>
    </dsp:sp>
    <dsp:sp modelId="{15F7334B-A775-4F15-ADE1-E0BD665ACA42}">
      <dsp:nvSpPr>
        <dsp:cNvPr id="0" name=""/>
        <dsp:cNvSpPr/>
      </dsp:nvSpPr>
      <dsp:spPr>
        <a:xfrm>
          <a:off x="0" y="962"/>
          <a:ext cx="2841194" cy="44577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Case 1 </a:t>
          </a:r>
          <a:endParaRPr lang="en-IN" sz="2800" b="1" kern="1200" dirty="0"/>
        </a:p>
      </dsp:txBody>
      <dsp:txXfrm>
        <a:off x="21765" y="22727"/>
        <a:ext cx="2797664" cy="424013"/>
      </dsp:txXfrm>
    </dsp:sp>
    <dsp:sp modelId="{96A3DF99-F106-4CF8-AF6C-753337FB4BF1}">
      <dsp:nvSpPr>
        <dsp:cNvPr id="0" name=""/>
        <dsp:cNvSpPr/>
      </dsp:nvSpPr>
      <dsp:spPr>
        <a:xfrm>
          <a:off x="0" y="446740"/>
          <a:ext cx="10927670" cy="891690"/>
        </a:xfrm>
        <a:prstGeom prst="rect">
          <a:avLst/>
        </a:prstGeom>
        <a:noFill/>
        <a:ln w="6350" cap="flat" cmpd="sng" algn="in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No late fee</a:t>
          </a:r>
          <a:endParaRPr lang="en-IN" sz="2400" b="1" kern="1200" dirty="0"/>
        </a:p>
      </dsp:txBody>
      <dsp:txXfrm>
        <a:off x="0" y="446740"/>
        <a:ext cx="10927670" cy="891690"/>
      </dsp:txXfrm>
    </dsp:sp>
    <dsp:sp modelId="{ECD9CEA8-C9D6-4FE8-BC94-E8F3B310FB09}">
      <dsp:nvSpPr>
        <dsp:cNvPr id="0" name=""/>
        <dsp:cNvSpPr/>
      </dsp:nvSpPr>
      <dsp:spPr>
        <a:xfrm>
          <a:off x="2841194" y="1360720"/>
          <a:ext cx="8086475" cy="445778"/>
        </a:xfrm>
        <a:prstGeom prst="rect">
          <a:avLst/>
        </a:prstGeom>
        <a:noFill/>
        <a:ln w="6350" cap="flat" cmpd="sng" algn="in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DD – 31/7 filed 30/9</a:t>
          </a:r>
          <a:endParaRPr lang="en-IN" sz="2800" b="1" kern="1200" dirty="0"/>
        </a:p>
      </dsp:txBody>
      <dsp:txXfrm>
        <a:off x="2841194" y="1360720"/>
        <a:ext cx="8086475" cy="445778"/>
      </dsp:txXfrm>
    </dsp:sp>
    <dsp:sp modelId="{6EBD2B66-8B18-4BFE-8ED5-B8B6E71328E5}">
      <dsp:nvSpPr>
        <dsp:cNvPr id="0" name=""/>
        <dsp:cNvSpPr/>
      </dsp:nvSpPr>
      <dsp:spPr>
        <a:xfrm>
          <a:off x="0" y="1360720"/>
          <a:ext cx="2841194" cy="44577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2944118"/>
            <a:satOff val="9586"/>
            <a:lumOff val="33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Case 2</a:t>
          </a:r>
          <a:endParaRPr lang="en-IN" sz="2800" b="1" kern="1200" dirty="0"/>
        </a:p>
      </dsp:txBody>
      <dsp:txXfrm>
        <a:off x="21765" y="1382485"/>
        <a:ext cx="2797664" cy="424013"/>
      </dsp:txXfrm>
    </dsp:sp>
    <dsp:sp modelId="{423F9B68-0D61-44E7-93D2-2AAC2204D6A9}">
      <dsp:nvSpPr>
        <dsp:cNvPr id="0" name=""/>
        <dsp:cNvSpPr/>
      </dsp:nvSpPr>
      <dsp:spPr>
        <a:xfrm>
          <a:off x="0" y="1806498"/>
          <a:ext cx="10927670" cy="891690"/>
        </a:xfrm>
        <a:prstGeom prst="rect">
          <a:avLst/>
        </a:prstGeom>
        <a:noFill/>
        <a:ln w="6350" cap="flat" cmpd="sng" algn="in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Late fee – 5k/1k</a:t>
          </a:r>
          <a:endParaRPr lang="en-IN" sz="2400" b="1" kern="1200" dirty="0"/>
        </a:p>
      </dsp:txBody>
      <dsp:txXfrm>
        <a:off x="0" y="1806498"/>
        <a:ext cx="10927670" cy="891690"/>
      </dsp:txXfrm>
    </dsp:sp>
    <dsp:sp modelId="{0A313749-3FA3-4FB8-854E-D6DAE6557406}">
      <dsp:nvSpPr>
        <dsp:cNvPr id="0" name=""/>
        <dsp:cNvSpPr/>
      </dsp:nvSpPr>
      <dsp:spPr>
        <a:xfrm>
          <a:off x="2841194" y="2720477"/>
          <a:ext cx="8086475" cy="445778"/>
        </a:xfrm>
        <a:prstGeom prst="rect">
          <a:avLst/>
        </a:prstGeom>
        <a:noFill/>
        <a:ln w="6350" cap="flat" cmpd="sng" algn="in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DD 31/7 filed 30/9, revised 31/12</a:t>
          </a:r>
          <a:endParaRPr lang="en-IN" sz="2800" b="1" kern="1200" dirty="0"/>
        </a:p>
      </dsp:txBody>
      <dsp:txXfrm>
        <a:off x="2841194" y="2720477"/>
        <a:ext cx="8086475" cy="445778"/>
      </dsp:txXfrm>
    </dsp:sp>
    <dsp:sp modelId="{02E66493-33B5-40DF-A120-3C93E9057BB7}">
      <dsp:nvSpPr>
        <dsp:cNvPr id="0" name=""/>
        <dsp:cNvSpPr/>
      </dsp:nvSpPr>
      <dsp:spPr>
        <a:xfrm>
          <a:off x="0" y="2720477"/>
          <a:ext cx="2841194" cy="44577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5888237"/>
            <a:satOff val="19172"/>
            <a:lumOff val="66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Case 3</a:t>
          </a:r>
          <a:endParaRPr lang="en-IN" sz="2800" b="1" kern="1200" dirty="0"/>
        </a:p>
      </dsp:txBody>
      <dsp:txXfrm>
        <a:off x="21765" y="2742242"/>
        <a:ext cx="2797664" cy="424013"/>
      </dsp:txXfrm>
    </dsp:sp>
    <dsp:sp modelId="{E6F2205E-23CA-4F28-B331-70E157AB862B}">
      <dsp:nvSpPr>
        <dsp:cNvPr id="0" name=""/>
        <dsp:cNvSpPr/>
      </dsp:nvSpPr>
      <dsp:spPr>
        <a:xfrm>
          <a:off x="0" y="3166256"/>
          <a:ext cx="10927670" cy="891690"/>
        </a:xfrm>
        <a:prstGeom prst="rect">
          <a:avLst/>
        </a:prstGeom>
        <a:noFill/>
        <a:ln w="6350" cap="flat" cmpd="sng" algn="in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Late fee for 30/9 – 5k/1k</a:t>
          </a:r>
          <a:endParaRPr lang="en-IN" sz="2400" b="1" kern="1200" dirty="0"/>
        </a:p>
      </dsp:txBody>
      <dsp:txXfrm>
        <a:off x="0" y="3166256"/>
        <a:ext cx="10927670" cy="891690"/>
      </dsp:txXfrm>
    </dsp:sp>
    <dsp:sp modelId="{87B57FB6-51AD-42E7-AF5C-7014792D82FB}">
      <dsp:nvSpPr>
        <dsp:cNvPr id="0" name=""/>
        <dsp:cNvSpPr/>
      </dsp:nvSpPr>
      <dsp:spPr>
        <a:xfrm>
          <a:off x="2841194" y="4080235"/>
          <a:ext cx="8086475" cy="445778"/>
        </a:xfrm>
        <a:prstGeom prst="rect">
          <a:avLst/>
        </a:prstGeom>
        <a:noFill/>
        <a:ln w="6350" cap="flat" cmpd="sng" algn="in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DD 31/7 – filed 31/12, revised 31/1</a:t>
          </a:r>
          <a:endParaRPr lang="en-IN" sz="2800" b="1" kern="1200" dirty="0"/>
        </a:p>
      </dsp:txBody>
      <dsp:txXfrm>
        <a:off x="2841194" y="4080235"/>
        <a:ext cx="8086475" cy="445778"/>
      </dsp:txXfrm>
    </dsp:sp>
    <dsp:sp modelId="{4BF80084-9AC8-4F4E-8628-418191D9220C}">
      <dsp:nvSpPr>
        <dsp:cNvPr id="0" name=""/>
        <dsp:cNvSpPr/>
      </dsp:nvSpPr>
      <dsp:spPr>
        <a:xfrm>
          <a:off x="0" y="4080235"/>
          <a:ext cx="2841194" cy="44577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Case 4</a:t>
          </a:r>
          <a:endParaRPr lang="en-IN" sz="2800" b="1" kern="1200" dirty="0"/>
        </a:p>
      </dsp:txBody>
      <dsp:txXfrm>
        <a:off x="21765" y="4102000"/>
        <a:ext cx="2797664" cy="424013"/>
      </dsp:txXfrm>
    </dsp:sp>
    <dsp:sp modelId="{4994685B-8D99-4450-A0E2-C616D23D3D40}">
      <dsp:nvSpPr>
        <dsp:cNvPr id="0" name=""/>
        <dsp:cNvSpPr/>
      </dsp:nvSpPr>
      <dsp:spPr>
        <a:xfrm>
          <a:off x="0" y="4526014"/>
          <a:ext cx="10927670" cy="891690"/>
        </a:xfrm>
        <a:prstGeom prst="rect">
          <a:avLst/>
        </a:prstGeom>
        <a:noFill/>
        <a:ln w="6350" cap="flat" cmpd="sng" algn="in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Late fee 2 times</a:t>
          </a:r>
          <a:endParaRPr lang="en-IN" sz="2400" b="1" kern="1200" dirty="0"/>
        </a:p>
      </dsp:txBody>
      <dsp:txXfrm>
        <a:off x="0" y="4526014"/>
        <a:ext cx="10927670" cy="891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E0AA8-AE4D-49AA-96A0-E8822BA7E4C1}">
      <dsp:nvSpPr>
        <dsp:cNvPr id="0" name=""/>
        <dsp:cNvSpPr/>
      </dsp:nvSpPr>
      <dsp:spPr>
        <a:xfrm>
          <a:off x="151029" y="48"/>
          <a:ext cx="2786604" cy="1671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b="1" kern="1200" dirty="0"/>
            <a:t>IT Act 1860 21.7.1860</a:t>
          </a:r>
        </a:p>
      </dsp:txBody>
      <dsp:txXfrm>
        <a:off x="199999" y="49018"/>
        <a:ext cx="2688664" cy="1574022"/>
      </dsp:txXfrm>
    </dsp:sp>
    <dsp:sp modelId="{745524DF-CC86-4024-B994-EE9370ADA199}">
      <dsp:nvSpPr>
        <dsp:cNvPr id="0" name=""/>
        <dsp:cNvSpPr/>
      </dsp:nvSpPr>
      <dsp:spPr>
        <a:xfrm>
          <a:off x="3182855" y="490491"/>
          <a:ext cx="590760" cy="6910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000" b="1" kern="1200"/>
        </a:p>
      </dsp:txBody>
      <dsp:txXfrm>
        <a:off x="3182855" y="628706"/>
        <a:ext cx="413532" cy="414647"/>
      </dsp:txXfrm>
    </dsp:sp>
    <dsp:sp modelId="{B42D0CE7-BEF2-41CA-8786-68EAFDB845D4}">
      <dsp:nvSpPr>
        <dsp:cNvPr id="0" name=""/>
        <dsp:cNvSpPr/>
      </dsp:nvSpPr>
      <dsp:spPr>
        <a:xfrm>
          <a:off x="4052276" y="48"/>
          <a:ext cx="2786604" cy="1671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766471"/>
                <a:satOff val="5752"/>
                <a:lumOff val="2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766471"/>
                <a:satOff val="5752"/>
                <a:lumOff val="2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766471"/>
                <a:satOff val="5752"/>
                <a:lumOff val="2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b="1" kern="1200" dirty="0"/>
            <a:t>IT Act 1886</a:t>
          </a:r>
        </a:p>
      </dsp:txBody>
      <dsp:txXfrm>
        <a:off x="4101246" y="49018"/>
        <a:ext cx="2688664" cy="1574022"/>
      </dsp:txXfrm>
    </dsp:sp>
    <dsp:sp modelId="{3158952E-11C7-4E19-BCB1-007A740CAE39}">
      <dsp:nvSpPr>
        <dsp:cNvPr id="0" name=""/>
        <dsp:cNvSpPr/>
      </dsp:nvSpPr>
      <dsp:spPr>
        <a:xfrm>
          <a:off x="7084102" y="490491"/>
          <a:ext cx="590760" cy="6910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208089"/>
                <a:satOff val="7189"/>
                <a:lumOff val="25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2208089"/>
                <a:satOff val="7189"/>
                <a:lumOff val="25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2208089"/>
                <a:satOff val="7189"/>
                <a:lumOff val="25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000" b="1" kern="1200"/>
        </a:p>
      </dsp:txBody>
      <dsp:txXfrm>
        <a:off x="7084102" y="628706"/>
        <a:ext cx="413532" cy="414647"/>
      </dsp:txXfrm>
    </dsp:sp>
    <dsp:sp modelId="{65E0E18A-3CC1-4947-B12D-D5322FA84F27}">
      <dsp:nvSpPr>
        <dsp:cNvPr id="0" name=""/>
        <dsp:cNvSpPr/>
      </dsp:nvSpPr>
      <dsp:spPr>
        <a:xfrm>
          <a:off x="7953522" y="48"/>
          <a:ext cx="2786604" cy="1671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532942"/>
                <a:satOff val="11503"/>
                <a:lumOff val="4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3532942"/>
                <a:satOff val="11503"/>
                <a:lumOff val="4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3532942"/>
                <a:satOff val="11503"/>
                <a:lumOff val="4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b="1" kern="1200" dirty="0"/>
            <a:t>IT Act 1918</a:t>
          </a:r>
        </a:p>
      </dsp:txBody>
      <dsp:txXfrm>
        <a:off x="8002492" y="49018"/>
        <a:ext cx="2688664" cy="1574022"/>
      </dsp:txXfrm>
    </dsp:sp>
    <dsp:sp modelId="{7C7417CD-00FC-4737-8224-8CED7696D676}">
      <dsp:nvSpPr>
        <dsp:cNvPr id="0" name=""/>
        <dsp:cNvSpPr/>
      </dsp:nvSpPr>
      <dsp:spPr>
        <a:xfrm rot="5400000">
          <a:off x="9051444" y="1867073"/>
          <a:ext cx="590760" cy="6910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4416178"/>
                <a:satOff val="14379"/>
                <a:lumOff val="5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4416178"/>
                <a:satOff val="14379"/>
                <a:lumOff val="5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4416178"/>
                <a:satOff val="14379"/>
                <a:lumOff val="5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000" b="1" kern="1200"/>
        </a:p>
      </dsp:txBody>
      <dsp:txXfrm rot="-5400000">
        <a:off x="9139501" y="1917231"/>
        <a:ext cx="414647" cy="413532"/>
      </dsp:txXfrm>
    </dsp:sp>
    <dsp:sp modelId="{43B052C5-F776-4F7B-B13D-E446058DC502}">
      <dsp:nvSpPr>
        <dsp:cNvPr id="0" name=""/>
        <dsp:cNvSpPr/>
      </dsp:nvSpPr>
      <dsp:spPr>
        <a:xfrm>
          <a:off x="7953522" y="2786653"/>
          <a:ext cx="2786604" cy="1671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299413"/>
                <a:satOff val="17255"/>
                <a:lumOff val="6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5299413"/>
                <a:satOff val="17255"/>
                <a:lumOff val="6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5299413"/>
                <a:satOff val="17255"/>
                <a:lumOff val="6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b="1" kern="1200" dirty="0"/>
            <a:t>IT Act 1922</a:t>
          </a:r>
        </a:p>
      </dsp:txBody>
      <dsp:txXfrm>
        <a:off x="8002492" y="2835623"/>
        <a:ext cx="2688664" cy="1574022"/>
      </dsp:txXfrm>
    </dsp:sp>
    <dsp:sp modelId="{B411DD97-A41D-4D7C-B2BB-5ED03A7CDC12}">
      <dsp:nvSpPr>
        <dsp:cNvPr id="0" name=""/>
        <dsp:cNvSpPr/>
      </dsp:nvSpPr>
      <dsp:spPr>
        <a:xfrm rot="10800000">
          <a:off x="7117541" y="3277095"/>
          <a:ext cx="590760" cy="6910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6624266"/>
                <a:satOff val="21568"/>
                <a:lumOff val="75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6624266"/>
                <a:satOff val="21568"/>
                <a:lumOff val="75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6624266"/>
                <a:satOff val="21568"/>
                <a:lumOff val="75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000" b="1" kern="1200"/>
        </a:p>
      </dsp:txBody>
      <dsp:txXfrm rot="10800000">
        <a:off x="7294769" y="3415310"/>
        <a:ext cx="413532" cy="414647"/>
      </dsp:txXfrm>
    </dsp:sp>
    <dsp:sp modelId="{80550526-5B97-41E4-9F57-988BD45FAC17}">
      <dsp:nvSpPr>
        <dsp:cNvPr id="0" name=""/>
        <dsp:cNvSpPr/>
      </dsp:nvSpPr>
      <dsp:spPr>
        <a:xfrm>
          <a:off x="4052276" y="2786653"/>
          <a:ext cx="2786604" cy="1671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7065884"/>
                <a:satOff val="23006"/>
                <a:lumOff val="8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7065884"/>
                <a:satOff val="23006"/>
                <a:lumOff val="8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7065884"/>
                <a:satOff val="23006"/>
                <a:lumOff val="8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b="1" kern="1200" dirty="0"/>
            <a:t>IT Act 1961</a:t>
          </a:r>
        </a:p>
      </dsp:txBody>
      <dsp:txXfrm>
        <a:off x="4101246" y="2835623"/>
        <a:ext cx="2688664" cy="1574022"/>
      </dsp:txXfrm>
    </dsp:sp>
    <dsp:sp modelId="{B6291214-F29C-46BD-816B-50DF82D29791}">
      <dsp:nvSpPr>
        <dsp:cNvPr id="0" name=""/>
        <dsp:cNvSpPr/>
      </dsp:nvSpPr>
      <dsp:spPr>
        <a:xfrm rot="10800000">
          <a:off x="3216294" y="3277095"/>
          <a:ext cx="590760" cy="6910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8832355"/>
                <a:satOff val="28758"/>
                <a:lumOff val="10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8832355"/>
                <a:satOff val="28758"/>
                <a:lumOff val="10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8832355"/>
                <a:satOff val="28758"/>
                <a:lumOff val="10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000" b="1" kern="1200"/>
        </a:p>
      </dsp:txBody>
      <dsp:txXfrm rot="10800000">
        <a:off x="3393522" y="3415310"/>
        <a:ext cx="413532" cy="414647"/>
      </dsp:txXfrm>
    </dsp:sp>
    <dsp:sp modelId="{749A9788-5203-4E0A-A39D-EB761C1C687D}">
      <dsp:nvSpPr>
        <dsp:cNvPr id="0" name=""/>
        <dsp:cNvSpPr/>
      </dsp:nvSpPr>
      <dsp:spPr>
        <a:xfrm>
          <a:off x="151029" y="2786653"/>
          <a:ext cx="2786604" cy="167196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800" b="1" kern="1200" dirty="0"/>
            <a:t>IT Act 2025</a:t>
          </a:r>
        </a:p>
      </dsp:txBody>
      <dsp:txXfrm>
        <a:off x="199999" y="2835623"/>
        <a:ext cx="2688664" cy="1574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091FF-D522-4283-8910-4870BE7C43BC}">
      <dsp:nvSpPr>
        <dsp:cNvPr id="0" name=""/>
        <dsp:cNvSpPr/>
      </dsp:nvSpPr>
      <dsp:spPr>
        <a:xfrm>
          <a:off x="6029" y="0"/>
          <a:ext cx="3617555" cy="2760857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AFC613-747A-4882-8670-CE18E1D2A358}">
      <dsp:nvSpPr>
        <dsp:cNvPr id="0" name=""/>
        <dsp:cNvSpPr/>
      </dsp:nvSpPr>
      <dsp:spPr>
        <a:xfrm>
          <a:off x="3732111" y="0"/>
          <a:ext cx="6138882" cy="2760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500" b="1" kern="1200" dirty="0"/>
            <a:t>Tax year</a:t>
          </a:r>
        </a:p>
      </dsp:txBody>
      <dsp:txXfrm>
        <a:off x="3732111" y="0"/>
        <a:ext cx="6138882" cy="2760857"/>
      </dsp:txXfrm>
    </dsp:sp>
    <dsp:sp modelId="{69BB31C1-E4FB-4222-B9E2-D6E9D49987CB}">
      <dsp:nvSpPr>
        <dsp:cNvPr id="0" name=""/>
        <dsp:cNvSpPr/>
      </dsp:nvSpPr>
      <dsp:spPr>
        <a:xfrm>
          <a:off x="1091295" y="2990928"/>
          <a:ext cx="3617555" cy="2760857"/>
        </a:xfrm>
        <a:prstGeom prst="down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8A8BF7-3A96-41BD-B569-94AE0A620993}">
      <dsp:nvSpPr>
        <dsp:cNvPr id="0" name=""/>
        <dsp:cNvSpPr/>
      </dsp:nvSpPr>
      <dsp:spPr>
        <a:xfrm>
          <a:off x="4817378" y="2990928"/>
          <a:ext cx="6138882" cy="2760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6500" b="1" kern="1200" dirty="0"/>
            <a:t>Assessment Year</a:t>
          </a:r>
        </a:p>
      </dsp:txBody>
      <dsp:txXfrm>
        <a:off x="4817378" y="2990928"/>
        <a:ext cx="6138882" cy="27608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7ABC1-188D-45CF-9607-CAE7DBA02949}">
      <dsp:nvSpPr>
        <dsp:cNvPr id="0" name=""/>
        <dsp:cNvSpPr/>
      </dsp:nvSpPr>
      <dsp:spPr>
        <a:xfrm rot="5400000">
          <a:off x="7164642" y="-3139755"/>
          <a:ext cx="593725" cy="702259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b="1" kern="1200" dirty="0"/>
            <a:t>To any person – 17 incomes including agriculture</a:t>
          </a:r>
        </a:p>
      </dsp:txBody>
      <dsp:txXfrm rot="-5400000">
        <a:off x="3950209" y="103661"/>
        <a:ext cx="6993609" cy="535759"/>
      </dsp:txXfrm>
    </dsp:sp>
    <dsp:sp modelId="{240A456B-FC8A-463E-BFB6-47391C3D7C3A}">
      <dsp:nvSpPr>
        <dsp:cNvPr id="0" name=""/>
        <dsp:cNvSpPr/>
      </dsp:nvSpPr>
      <dsp:spPr>
        <a:xfrm>
          <a:off x="0" y="463"/>
          <a:ext cx="3950208" cy="7421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Sch II</a:t>
          </a:r>
        </a:p>
      </dsp:txBody>
      <dsp:txXfrm>
        <a:off x="36229" y="36692"/>
        <a:ext cx="3877750" cy="669698"/>
      </dsp:txXfrm>
    </dsp:sp>
    <dsp:sp modelId="{2F339C40-AEBA-49B7-A1B9-8A0EE4C50EB7}">
      <dsp:nvSpPr>
        <dsp:cNvPr id="0" name=""/>
        <dsp:cNvSpPr/>
      </dsp:nvSpPr>
      <dsp:spPr>
        <a:xfrm rot="5400000">
          <a:off x="7164642" y="-2360491"/>
          <a:ext cx="593725" cy="702259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b="1" kern="1200" dirty="0"/>
            <a:t>Eligible persons – 42 incomes (Sl. No. 38A to 38D inserted in 2026), including partners, HUF</a:t>
          </a:r>
        </a:p>
      </dsp:txBody>
      <dsp:txXfrm rot="-5400000">
        <a:off x="3950209" y="882925"/>
        <a:ext cx="6993609" cy="535759"/>
      </dsp:txXfrm>
    </dsp:sp>
    <dsp:sp modelId="{FA564C90-0BA2-47AB-A447-C3EC038105BD}">
      <dsp:nvSpPr>
        <dsp:cNvPr id="0" name=""/>
        <dsp:cNvSpPr/>
      </dsp:nvSpPr>
      <dsp:spPr>
        <a:xfrm>
          <a:off x="0" y="779727"/>
          <a:ext cx="3950208" cy="7421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Sch III</a:t>
          </a:r>
        </a:p>
      </dsp:txBody>
      <dsp:txXfrm>
        <a:off x="36229" y="815956"/>
        <a:ext cx="3877750" cy="669698"/>
      </dsp:txXfrm>
    </dsp:sp>
    <dsp:sp modelId="{6B44C759-BC98-4AD8-86EA-273C9786806D}">
      <dsp:nvSpPr>
        <dsp:cNvPr id="0" name=""/>
        <dsp:cNvSpPr/>
      </dsp:nvSpPr>
      <dsp:spPr>
        <a:xfrm rot="5400000">
          <a:off x="7164642" y="-1581226"/>
          <a:ext cx="593725" cy="702259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b="1" kern="1200" dirty="0"/>
            <a:t>Non- Residents, Foreign Co – 17 incomes (Sl. No. 13A to 13C inserted in 2026) </a:t>
          </a:r>
        </a:p>
      </dsp:txBody>
      <dsp:txXfrm rot="-5400000">
        <a:off x="3950209" y="1662190"/>
        <a:ext cx="6993609" cy="535759"/>
      </dsp:txXfrm>
    </dsp:sp>
    <dsp:sp modelId="{959CD431-9C00-43A1-964D-DC6E910CD167}">
      <dsp:nvSpPr>
        <dsp:cNvPr id="0" name=""/>
        <dsp:cNvSpPr/>
      </dsp:nvSpPr>
      <dsp:spPr>
        <a:xfrm>
          <a:off x="0" y="1558991"/>
          <a:ext cx="3950208" cy="74215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Sch IV</a:t>
          </a:r>
        </a:p>
      </dsp:txBody>
      <dsp:txXfrm>
        <a:off x="36229" y="1595220"/>
        <a:ext cx="3877750" cy="669698"/>
      </dsp:txXfrm>
    </dsp:sp>
    <dsp:sp modelId="{58AD19E4-3343-4DE1-B090-1ACD726FA5D6}">
      <dsp:nvSpPr>
        <dsp:cNvPr id="0" name=""/>
        <dsp:cNvSpPr/>
      </dsp:nvSpPr>
      <dsp:spPr>
        <a:xfrm rot="5400000">
          <a:off x="7164642" y="-801962"/>
          <a:ext cx="593725" cy="70225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b="1" kern="1200" dirty="0"/>
            <a:t>Investment funds, business trusts &amp; unit holders – 8 incomes</a:t>
          </a:r>
          <a:endParaRPr lang="en-IN" sz="2000" kern="1200" dirty="0"/>
        </a:p>
      </dsp:txBody>
      <dsp:txXfrm rot="-5400000">
        <a:off x="3950209" y="2441454"/>
        <a:ext cx="6993609" cy="535759"/>
      </dsp:txXfrm>
    </dsp:sp>
    <dsp:sp modelId="{D95715F2-208B-4F15-AF7A-4192FDDCCE7C}">
      <dsp:nvSpPr>
        <dsp:cNvPr id="0" name=""/>
        <dsp:cNvSpPr/>
      </dsp:nvSpPr>
      <dsp:spPr>
        <a:xfrm>
          <a:off x="0" y="2338255"/>
          <a:ext cx="3950208" cy="7421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Sch V</a:t>
          </a:r>
        </a:p>
      </dsp:txBody>
      <dsp:txXfrm>
        <a:off x="36229" y="2374484"/>
        <a:ext cx="3877750" cy="669698"/>
      </dsp:txXfrm>
    </dsp:sp>
    <dsp:sp modelId="{D6C25490-169C-4B01-9827-CB4B9253D115}">
      <dsp:nvSpPr>
        <dsp:cNvPr id="0" name=""/>
        <dsp:cNvSpPr/>
      </dsp:nvSpPr>
      <dsp:spPr>
        <a:xfrm rot="5400000">
          <a:off x="7164642" y="-22698"/>
          <a:ext cx="593725" cy="7022592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b="1" kern="1200" dirty="0"/>
            <a:t>IFSC – 12 incomes</a:t>
          </a:r>
        </a:p>
      </dsp:txBody>
      <dsp:txXfrm rot="-5400000">
        <a:off x="3950209" y="3220718"/>
        <a:ext cx="6993609" cy="535759"/>
      </dsp:txXfrm>
    </dsp:sp>
    <dsp:sp modelId="{753C8020-A58C-46DA-9D48-57F0FB33B824}">
      <dsp:nvSpPr>
        <dsp:cNvPr id="0" name=""/>
        <dsp:cNvSpPr/>
      </dsp:nvSpPr>
      <dsp:spPr>
        <a:xfrm>
          <a:off x="0" y="3117519"/>
          <a:ext cx="3950208" cy="74215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Sch VI</a:t>
          </a:r>
        </a:p>
      </dsp:txBody>
      <dsp:txXfrm>
        <a:off x="36229" y="3153748"/>
        <a:ext cx="3877750" cy="669698"/>
      </dsp:txXfrm>
    </dsp:sp>
    <dsp:sp modelId="{3993E648-2EB0-4402-8B56-0F635ADB6BD7}">
      <dsp:nvSpPr>
        <dsp:cNvPr id="0" name=""/>
        <dsp:cNvSpPr/>
      </dsp:nvSpPr>
      <dsp:spPr>
        <a:xfrm rot="5400000">
          <a:off x="7164642" y="756565"/>
          <a:ext cx="593725" cy="702259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b="1" kern="1200" dirty="0"/>
            <a:t>Persons Exempt – 49 persons</a:t>
          </a:r>
        </a:p>
      </dsp:txBody>
      <dsp:txXfrm rot="-5400000">
        <a:off x="3950209" y="3999982"/>
        <a:ext cx="6993609" cy="535759"/>
      </dsp:txXfrm>
    </dsp:sp>
    <dsp:sp modelId="{FF9D47F9-C31E-49FC-81E3-D4046A28884E}">
      <dsp:nvSpPr>
        <dsp:cNvPr id="0" name=""/>
        <dsp:cNvSpPr/>
      </dsp:nvSpPr>
      <dsp:spPr>
        <a:xfrm>
          <a:off x="0" y="3896783"/>
          <a:ext cx="3950208" cy="7421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Sch. VII</a:t>
          </a:r>
        </a:p>
      </dsp:txBody>
      <dsp:txXfrm>
        <a:off x="36229" y="3933012"/>
        <a:ext cx="3877750" cy="669698"/>
      </dsp:txXfrm>
    </dsp:sp>
    <dsp:sp modelId="{DC903002-3ADB-4A02-A148-E70651BD1D79}">
      <dsp:nvSpPr>
        <dsp:cNvPr id="0" name=""/>
        <dsp:cNvSpPr/>
      </dsp:nvSpPr>
      <dsp:spPr>
        <a:xfrm rot="5400000">
          <a:off x="7164642" y="1535829"/>
          <a:ext cx="593725" cy="702259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b="1" kern="1200"/>
            <a:t>No Schedule - gratuity, leave encashment, Voluntary Retirement Scheme, etc in S. 19</a:t>
          </a:r>
          <a:endParaRPr lang="en-IN" sz="2400" b="1" kern="1200" dirty="0"/>
        </a:p>
      </dsp:txBody>
      <dsp:txXfrm rot="-5400000">
        <a:off x="3950209" y="4779246"/>
        <a:ext cx="6993609" cy="535759"/>
      </dsp:txXfrm>
    </dsp:sp>
    <dsp:sp modelId="{5A508FC3-5251-4246-828E-0E4157893252}">
      <dsp:nvSpPr>
        <dsp:cNvPr id="0" name=""/>
        <dsp:cNvSpPr/>
      </dsp:nvSpPr>
      <dsp:spPr>
        <a:xfrm>
          <a:off x="0" y="4676047"/>
          <a:ext cx="3950208" cy="7421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/>
            <a:t>Salary Related</a:t>
          </a:r>
          <a:endParaRPr lang="en-IN" sz="3900" kern="1200" dirty="0"/>
        </a:p>
      </dsp:txBody>
      <dsp:txXfrm>
        <a:off x="36229" y="4712276"/>
        <a:ext cx="3877750" cy="669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xpertspanel.in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unawat.co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capramodjain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hyperlink" Target="mailto:pramodjain@lunawat.com" TargetMode="Externa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6" descr="data:image/jpeg;base64,/9j/4AAQSkZJRgABAQAAAQABAAD/2wCEAAkGBhQQDxAQDxEQFRAQDw8PEBAQFBEQEBAQFBAVFRgQEhIXGygeFxkkGRUUHy8gJCcpLSwsFR44NTIqNScrLCoBCQoKDgwOGA8PGiwhHB8sLCwpKiosLCoqLCwpKSkpLCwsKSkpKSwpLCwpKSkpLCwtKSwpLCwpLCksKSwpLCksKf/AABEIAMIBBAMBIgACEQEDEQH/xAAcAAEAAQUBAQAAAAAAAAAAAAAABwEDBAUGAgj/xABBEAABAwIDBAcECQIEBwAAAAABAAIDBBEGEiEFMUFRBxMiYXGBkTJCofAUI1JicoKxwdFDkjNTwuEXJGODk6LS/8QAGQEBAAMBAQAAAAAAAAAAAAAAAAECAwQF/8QAIhEBAQEAAwACAgIDAAAAAAAAAAECAxExEiFBUSJhBBMU/9oADAMBAAIRAxEAPwCcEREBERAREQEREBERAREQEREBERAREQECIgqiIgIiICLyXql0HtF5uqoKoiICIiAioiAiIgIiICIiAiIgIiICIiAiIgIiICIiAiK2+drd7mi2tiRdBcQlaifEDbDqwb31ziwtbxWI/aJebk+QuB6K3xqO28dVjgbrwZ7rXUwc72QT38PVbCGjPvHyH8p1IPQerjWle2sA3Kt1CQBVRFAIiICKiICIiAiIgIiICIiAiIgIiICIiAiLxJM1oLnENaN5cQAPElB7RaOrxhAzKGF0uY2vCMzBra5f7NvNaSsxlK7O1gZHewYW/Wy95sRa/kVeY1UfKO1fKG6uIA3XJAF+Wq1NViiFmdrSXvZcWaOyXgezn3ea5cbNqqksLmSOyizX1ByAXGpDTrr4LZ02CHHWeb8sQ0/ud/Ct8cz2q92+LNZix7gA2zLG5yHMTpuuRosWLrqhxc1j3k2u+3LTVx0C6qjw3BFYtjBI95/bPx0HktkAo+cnkT1fy5ujw086yvDe5vad67v1W4ptkRs3Nuebu18NyzUVbq1PQiIqpEREBERAREQEREBERAREQEREBERARWqiqZGM0j2NF7Xe4NF+VytBtLpBpIHOYZC97RujaXtJIuAHjs/wpmbfEWyOkS6jHaHSvK5toIWRm+rnu63S24NsBy17lppdsVtWQ588gY4EXjJjjFr72sI4rWcOvz9K/OJXr8QU8AJlnibb3cwc/wAmC5PotBV9JEQsKeKWUuNg4gxR33e0QT8FzGxcDSSZXZOd3v0jde/Ai58l2ezMExRAZ+1xyt7Ed/Aan1U3OM+/Z3qtG7EtdUEtiDYjewbEzr3Ecy4nT0Cy4MITTOz1EjtRa0jnTHnownK1dhDTtYMrGtaOTQAPgrip8/1Ok/H9tDS4OhbbNnfbhfI30bb9VtqWgjiFo42N/C0AnxPFZCKltvqeiyIihIiIgIiICIiAiIgIiICIiAiIgIiICIiAi0mI8VQ0THZ3NMuQPZDfK+QZraG3cfRRbiTHc9WXsByU7nMc2KzC5uUD+oACdQT5rXHFrat1IkzbmOKal6xrnh00dvqRmDiTY2zEZRob71xO1elWZ7v+WYyNmWxEgEj81zqHAiwtb0XCF543S/z8ldWeDM9+2V3azavasswAlmleAbgSPc8A7rgE79/qvNLSukNmi9tTqN17X1Krs+iMrrC9udiRfgNOalfDOCmxta+duu9sJNw3W/bPE927xU73MQk7c1h7BD5CHAdkOuJnXaLcg2/a49y73ZmGIYLHLnePefY2P3W7h+q2wFlVceuS6azMgiIs1hERAREQEREBERAREQEREBERAREQEREBERAREQFpcW4jFDTGXsmQkNiY7NZ795aSN3ZDj5LdKLOmOpPW00dzlEcj7alpcXAXtzAB171px5+WpFdXqOG2jtJ87y+V73El1szi/KC4nK3MdAL7li3+dFbJ+bJm+bL0eunOuA/OiqPncrQd82XprvmykSr0X4fHV/Snj3iI7gbxvd323DxKkNcv0cVTX7NgDbXjzscAQSCJHakcL711C83ktur26M+CIizWEREBERAREQEREBERAREQEREBERAREQEREBERAREQFF3TFSnraaSxsY5Gacw4HXycFKK0ONMP/TKR7G261h6yLveARkv94EjzC049fHUqup3EBEfNwqW+brIqKYtJGTdoQ42II0IIJ3rGLe5vr/uvSc6vzvVR86rzb8Pqn9nz5Ih2vRzioUkzo5ntbTyAuccpe7rAAG2Ldbb+CmgFfMjTb7Px/hShgTpDBAgrJJZJ5Z2tidlBaGuDWhpOlu1fhxXLzcXf8o1xr8VJaIi42wiIgIiICIiAiIgIiICIiAiIgItFjPaJhpHkOLTI+OIPaS1zQ9wDnNcNxDc3Lu1UT9HMddBtqGJ80skU8dQ+a8kkjDGxps52c+0HmLdr27cSq/Kd9LfG9dp1REVlRERAREQEREBERBwHSBgXrs1VTNvJa80Td8gt/iM+/wAxx8d8UTQAbmknXi4r6WXFYx6PW1OaemysqDq5p0jmPM/Zd38ePNdPFzdfWmesfmIZMR/y/W/7lUyn7LPMt/lZu0NmvjkdHKHMezRzHCzh/t3rCkjY3eXHzaP2XZKx6LHlH/6L3DM5jg5rmNc0hzXN0LSDcEEDQqx1jODXH838Bem67oif/If3UiRMGdJAgbK2vlqJS5zDGReXKADcdogjWylOirGzRRysvllYyRt9Dlc0EXHOxXzWI3f5QHiB/qK6HYeMKqGWAPqZBTxyRB8Ye0jqWuF2Nb+EEWXNycPf3Gmd9ep6Rc9sfHlJVythhkcZHBxa10b23ytLjra24HiuhXHZZ62l7ERFAIiICIiAiIgIiICIiDXYgoIpqaRlTfqQ0yPIc5haGDNmDmm4tZQTPjl0L42UDnNZC64mkb9bKA4Hq3C+jOy0OHvEcrBS50p1Jj2NXOaSD1bGXHJ8rGkeYJHmvnOMAsAvYjUHvUWS3tPdk6fRnR7jM7Sp3uka1s0LwyQMvkcC27XtB1AOotc6tK6tfOnRtiv6FWMe42hlIgqBwAJ0k/KbHwLl9FqUCIiAiIgIiICIiAiIg1GIMMQVrMszO0B2JW6SM/CeXcdFE2JsCT0RLy3rIOEzG+yP+o3ezx3d6nBUIutcctwrcyvmqWR+mT9grRiefaeAO9xUz4k6Moai8lORBKdbAXhee9g9nxb6FRft7DM9IctRG5oJ7Mje1G/8L93kbHuXZjlzrxjc2NKYW8ZB5NJVPqxxef7WhXWUjeOY+atvqGNNmxtuOeq1VZOy9tOppWzUwLZW5sr75yLgg6EW3ErvsG9Is76kCvlAp+reczow3t3bl1a2/NRy2qkPsi3gAPiV6+jyO9p1h3kqmsTXqZbH0TQ4kpp39XDURPeQSGNcC+w3nLvWyXzrh/bP0CcTxva54a5mVzS5tnb9xHLmu8w10ryVNXDTyRwtZI4h0l3NLQGOdexcRvAHmuTfBZ9zxrNy+pORW2TtPsuafAg/ori52giIgIiICIiAiinpZ6R5KaWOjopC2WNzZaiRtjl4sg89HOHLKOJTYfSxLWsbCw00NTkIPW5gJ36ACEkhrHb/AGiQTYaILPTRjhvVO2dTlri5zBVPGoYGvDhCPvXAJ5WtvJtExb2dOSknEuBYjsmo2oXOdO+OF7BYMjYfpDA99ho5zm319nUkXvdRuHWb5JCu125hNsexNl1sbe0WZKkj3hO90jHO/C4ll/vjkpX6Ntu/S9mwucbyRXp5DzdGAA495YWnzXK4IadpYdlpZQWNia6COYAHMIyJWuA5tNh5eK3vRlSRQQyxROdd72TFryCQTG1p1sPsjw0VbqSyftaZtlv6dqiIrKiIiAiIgIl0QEREBEul0BW54GvaWPa1zXCzmuAc0jkQd6uIg4Lb/RRFJd9I7qX7+rdd0JPd7zPK47lG+2MNT0TrVEJaCdJAA6N3g8aeRse5fQq8yRBwLXAFrhYtcAQRyIO9b459Z9+1LiV80yzuA7N791ljime/2j6m5U1bd6K6ae7qcmCQ62aM0JPfGTp+UjwUebcwNV0ly+IvjH9WG8jLc3C2ZvmPNdWOXOvGVzY50UTG6vdfz/ZUNexujGjz/hW5YsxBvp3fyr0MTG8Nee8rVVWlnkL2OtZrXsfb2QQ1wNvgpW/4wxgXfTPHhIx3poFE1RtDL2WDXn/AVqKmc85nk/uqa4879TNWePpXY+0xU08NQ0ENmjbI1rrZgHC9jZZi+eoMQTU8YaypnYxoDWsbK8NAG5rW3sF1+AuklrI5hXzTuc6RpiJDpbMDbEX8Vya4LPuNZuJWRaHZeN6WplbDDI4yPzZWujkbfK0uOpFtwK3ywss9adisVof1b+pydbkd1fWXyZ7dnPbXLe17K+igfKeJtj1VNUvFex4nkc6Qvd2mzEm5kY8aOF+W7uWquvrLbWwoayEw1MTZI3a2dvaftMcNWu7woh2r0EyirjbTSh1JI/tvksJqdm83G6TTQEW1IuANUGq2biGsl2HtCOe0lHGyCGKWTV7ZXTxARMPvANJOvs9mx4LinO1aOBNj4Kcek3ZEdJsA09O3LHHLStaOJ+vaS5x4uJuSeJKjfAODxtOeoieS0R0j3seNck7nNbG4jiB2iRxsg7XoR2zpUUDtWgfSIgdeySGSN8Llh/MVJdFsaOJ7pGXzOve50FyToPO3gO83+dqWWq2RXDO3q6mDg7tRyRu0Nj78bgN45cCNJ7wjiuPaNOJo+y9vZmiJu6KS26/EHeDxHfcJ0dt4iIgIiICIiDyVS69WVEFMypnVSFQtQOsCdYF5LF4MSC9nTMsZ0StOjPMqRnZlXOtY7MNxKsumkHEp0NznS60Dq6QcfgrLtsSDl6J0Lm3MC0lXdz4gyQ/1Yfq335m2jvMFcBtrolqIrupXtnZ9k2ilHkTld6jwXauxFIODfQq0/Fkg91vxWud7z4pcyoYqqF8EhbLG9knFsjS13oeCoKg9ylraGJhMwsnghkZ9mQZh4i+7yXEbV2JA8l0DTCfs5jJH5Zu0PUrpzzS+s7j9ORIMj7ncDZbCJtgvNRs57OFxzbr8N6xesW0svinjOottSQVLJad2V8QcA6zXauaWnQgjcSF1DOkqut/jNP8A2ov4XDwC1yeJJWWJxzUXGb7Ey1O1FjqjdGwvq4M5Y3OM1rOyi4t43W22dteGoDjBLHIGkBxYQ7KSL2K+bqeTf4n9V2XR1t/6NWNY42iqLRPvuDr9h39xt+Zc2+DqWxpNprREXI1R104Vwbs+KG/amqmafdja55Prk9Vpegam7dfLwDaaIeN5HH/T6rA6ctoZ66nhB0gpi9w4B8r/AP5jb6rtOhrZvVbKbIfaqZpZj4B3Vt+Ed/NBm9I2ChtGlPVgCrhzPpnnS596Fx+y61u42PBRBgLFjtnVgkeHCJ94aqO3aABPay/aY6+n4hxX0Yoh6WcDsjedownL1skbJ4mtBDpHE3nzXGW7Rrobmx0uSglmmqWyMZJG4OY9oexzTdrmkXBB5WV1cf0ZbENPSGV92mpc2ZseZxbHFltH2ToHFvadbeSOS7BAREQEREBERBSyWVUQUsqWXpEHjKqFiuIgtGJeDThZCIMN1ECrL9mA8FsbJZOxppNhgrElw0CuksllPY42fCJO5a+fBT+CkLKmVT8qjpFdRgmbg1aiswRMd8Lj3ga+oU15Uyq05LEfF89VWDZ27o5PAtcfiAtTUbNlj9uJ478psvpvKq2Wk/yNT1W8cfLkbrK82c8v1X03kHIeiZByHor/APT/AEj/AF/212Gax01FSyyavkp4nvI0u4sFz6rR4uwZNVva+mq5IbNylgfII3G5Oc5db623kaDTn14CLlrVC+1eiKqDbxshmkcH5nOqZcwNtD2mAHUk8VIGycLzU0MUUVQcsUbGBgLmgWHC9/0XUIoGohpqi9nSSN77wyD4sBWBt3CD6x9P19TmghkdK6AxDLM/LZoeQ4XaLu043XTIg8RNIADiCe4ZR6XK9oiAiIgIiICIiAiIgIiICIiAiIgIiICIiAiIgIiICIiAiIgIiICIiAiIgIiICIiAiIg//9k=">
            <a:extLst>
              <a:ext uri="{FF2B5EF4-FFF2-40B4-BE49-F238E27FC236}">
                <a16:creationId xmlns:a16="http://schemas.microsoft.com/office/drawing/2014/main" id="{5D8D81B1-FCA1-4D10-87FA-7C06493697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570038"/>
            <a:ext cx="4381500" cy="32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8195" name="AutoShape 7" descr="data:image/jpeg;base64,/9j/4AAQSkZJRgABAQAAAQABAAD/2wCEAAkGBxQTEhQUEhQWExMVFBobFRUUFBUVGBcYFhgdGBkYFxgZHSggHRolHBoZIjEhJSkrLi4uGCIzODMsOSgtLisBCgoKDg0OGxAQGy4kHyUvNy80NjQzNzcsLzQsLywvLC80NDQ0LCwuLyw0LDQsLyw3LCwsNCw4LC0sNywsLDcsN//AABEIAOEA4QMBIgACEQEDEQH/xAAcAAEAAgMBAQEAAAAAAAAAAAAABQYDBAcCAQj/xAA8EAACAQIEBQIFAgQFAwUBAAABAgADEQQSITEFBhMiQVFhBzJxgZEUI0JSYrEzcqHB0RVD4ReCs8LwFv/EABkBAQADAQEAAAAAAAAAAAAAAAACAwQBBf/EACURAQACAgICAAYDAAAAAAAAAAABAgMRBCESMRMUMkFRYSJxgf/aAAwDAQACEQMRAD8A7jERAREQEREBERAREQEREBERAREQEREBERAREQEREBERAREQEREBERAREQEREBERAREQEREBERAREQEREBERAREQEREBERAREQEREBERAREQEREBERARE8s4GpNh7wPUTSrcUpLoW1/G2+p0mNOKq18qk5d9V3te2hOsCRiQicy0SLi522DH5rgeLbgjebFLj9AgHPluL9wK73Hn6GBJxMVHEo4ujBh7EGZYCIiAiIgIiICIiAiIgIiICIiAiIgIiICIiAnitVVQWYhQBck6WmPGYtaalnIAHvv7D3lZq4qriDemmmU5Xc9gIB2U+b5Rm18wJHE8adgeimmv7lTsQb2PduLiRGIqB9K2JLsFuUojxYNofOg/DTd4y1Pp5XdmamuZkp/xWW3cQCFGt/G95hoYikj0V/T2zqgzPdgAwsFXQjYe0DUo4mmMrUcO7nvGZsw3a7KbA3N2Ok3MKK6B6dGgEVb5DY2vm8l2FyRfaTPGOotFjQHeLZQoB8gGw22kbiMFiuouWozU7LrmVSDe7ZxoD+D4geBQxpGgVDk0HYe8NsbeCvp5nqrhsWDoaZAY2zBbkG1r6W01Glpp4TguIqBgztTHepLO5L2a6nKdl9/Im5Q5bbOrVGUqrk9MBigVgBYXPqLwNf8ATV2AZRRexOVlCi4U3UXBFgddtiPQyVbFvSVWKuy/xLozrfa1ib/k+s98K4b0TUClcjNmVQLMt/BN9QPGk0sVwN2dmSpZScy6sSr+CDfbf7GVZb2rH8a7TpWtvc6S+C4jTq/K2oFyp0YX9RNq8q9fB4kOGIVgDcWOo9QG0Prb7epkpw7imY5KimnU9G2b/KfMjTPEzqYmP7StimI3E7SsREvVEREBERAREQEREBERAREQEREBMWJrBFLHx4G5PgCZZAcWBrMVuVopcttdyB49htr5EDWoOtav+5+4wXMNDkQA2AX+Y66mY+IcLZ6j5nVBVcKuY3JUJoFA/qJOvpNTC8bRFCUaQpsQnzbklkW2nzdrE/aev0uKxCnNe2ZrFiUFijKLKQCBcjxMN+bWesceUtUcWY7vOoSNLC4airhqpdT2tTDZgSygHtXW5A+0+UOLYZXppSRdVFn7VsG2ALakyN4twqhhqLV8VVWlTRU+VQe5VsQFI7ixOgteUqvWrY9gMz4XDqvbS6gFZlX+OoRpT+ii/vORPLvPqKw7rj1+8yvLfEDDUWZcXUTDkDSmczVN9iAN5C8X+JFJ3X9P+r6eVsxp4ZhdrdpBcA2vvMfL3LmFpZBTUJncKCtM3JIvq7C5+s2a1IM1qQNjTewa2bOh1PkWCi9prx1mtdWnbNe0TO4jSI/9QKQBFSpWQvTGb9QlVAKgfXKRoBl9/MsXBsL+qCulRK1EFxdayvZXXt+VjYhrm0j8RgSaFIjKXqKxt3MWCDcgWA83+kqeL4EyO2IofsVERWFTD/tvZiAb20YZtwRrLEXSf/5/EEqSUzAKCQ1j2jKQTlu11t5mFeXquc0wAFCqc4BCMyk5c1x8xUna9rAyu8l86Nh6xocQftqN+3XAApl21tU8oxHn5ZdeYqFc1EekXKhbWQ3s173y5gCCNNbwNdeA1wb5yCStyKr38hvABt2ttqQR5mJkxgBDWqa66K1ifGhuLG3219plq4DEg1AMzKKY6d3IvdwxU2YHMBmG/gazVpUMWgZgtS51Pyks1soYi9idEv7FoFn4XjeoozCzgdwN9xvv9vyJvSlDH4hHz1Fcqp0Ugje9u4C17E308Aby34TErURXXVWFxAzREQEREBERAREQEREBERAREQNXiOJ6dMsBc7KPVibAfkyuYYhFqdcktUFgpIBy9qsAToO5z+PMkeZuIGmEVBmdibaXtYWvbzqbfeRmD4JVchqjWuBct3N8yPYeALhhOSQ9U+LUKS2w9LMygkF7r2hS5bM12O33khx3iZp4Zat+mGKZ3tfpo2rNY+gmti+DYZaZV6gBVFuxIuFQZSQPcaedTKr8SeYab0KWDoMStaxqlQRbD0/nXX+JiAlveQi2Ov8AGNQn43t33KAJxHE66VT1HpqQMMGACqAbGu42DsNvQWl34VyiUCdiAhqobNrmV1st7b+dLzR5exFWjSrFKQYoyhRvlBtYZV3FtZcOXuIGtSzEgsGIaylbEeLHzYiQpyKXt4wnfBelfKUfh+VyFs1UqQ6smTMQhW+2ck6/7T1w3A4ZbuKhPSqOCzsFGZgAwOguP/Mj+ZXfruoarrSVqaoWtnuBsPGh+5mJ8BX7wad71lc3CXOZDmyZwRvuZepS9WjgKShW6dr5wCS++lxvpp9NJ6qcVwdM5AqjQAlaXaA2ouQLZdbyN4fy5V7c4UDp1EN2ue65U6e7f6TZocrNkdXde+mq6AmzIQQ2tr6C0Ctcw4dK1Io9Pq1GaopCqFUhNbWudhrf2kdyPzrUwxXB171UJH6eozWYJ5pvpqyjb2l9pcApK4JqXbqZgLqNbWYeTY2nPPiDwKitO+GcGohz0zmucykm2nrqPv7TvjM/ZHyj8ulc2VKi4cvTYqVZSxBIOUHXUSEpcfq0iUIDrTLZ2ZmZioYE2YnXtYHX0kjwDmGhjaFIbmtTGZCDocvcpPtYiK/EMIjODS1XMpvTFmIAQqCdza32mPPxsvn5Vtrpqw8jH4eMxvtGHmqpc3RGAvexZSfAsNfP9jJnlvigqFqdgGUZu0gg3Otraen5kbX4nSJBpYcZQ69RslPZrjL9b6X9o4bxSkKyFaHTLEKWGTTPrY23GxjHizVndrbdyZMVo1WulxEQImtmIiICIiAiIgIiICIiAnyfZ8gVfmfi3RqXVVZxT1LHQDWw9dT/AG3lfGJxVXtRqhua2iK1sxJ7SfoVIJOl5YOPVsOlYmqvUcKLAi4Gnv2i/r7iYjzMwuUpDINiW1Nw2U5QNBdfXzMuTBfJbu2oaseemOsaruUcvKFRrgAUgS2pYlrEIy7XJ7wRv6ysU+FirxKrSZlYU6KIWpXtmqMzvYsSSdF1Mt9bjOIIzZwoRM1kC99qiqb2Jt2te1/Ep3AKvRxnECb3TuF9yAhyn72ksXDx1t1Hc9I5eXktXueoXzCYPBu5UOKjsgDLnOoS2vbbXQTc4hxCjgaS2pnKWIAS29r3JJnNMJialHp4hdhUIHuVAJU/UGXLnqstXAJWQ3XOjA+zAr+df9J6vyOLHlrH2np5U87LkxW77jtYOH4lK9MYpEHUNNgtze2UnT8iV/gXMtTEVKikIG6LMlgdGFrbk+s2fhpic+DK/wAlRh+bN/8AaU/lKvk4ktP1epTP4Yf3AluPBTeWsx69Kcma+sdon37SGD47i8Q2VKjM1r2BVNB+PUTNR4/XoVcmILEXGYNqQD5UyF5SrdPiApkgd1Smb6bX/wB1mTn7iCNiFCMGK07NY31uSBcebH/Wa8lKTl+H4x4zG/TLjteMXxPKfKJSuLxXTx49Oqh+z2/5mxzny6tDDVK6uzMrA2OXLZmA9L+R5lc5xdqdSixuC1Cmfuuh/sJ0Xm8dTh1c+tAsPsM/+0z5bWrGOYnqep/xfjpFpyRruO4/1WPhLhKbU6pI76OIYIbnRWAZdL2/iMs1Tl7qVqrVCekWuqgjUsgDN6gg/wD71q/wbe4xY/rp/wDxiSNfF12NVMzvZxmNMkgLmIsAoDDxpfxPNvM77enSIiOlgHCKSA3ZmuFuXYa5GLg6ADQ/6SJaphUfpqq7g3BzDNc6aE2teYf+mV2BJTM5yt1Kj5bjKFyFdbEXa/8A5nmtw5aKKatRFIuSB/EcxbTyTr4HgSuZiPayImeoXYT7PFFrqD6gGe51wiIgIiICIiAiIgIiICIiBU+ZsPR66tVcqWUaa2Kg67D6a30ijj8KlstN6jdthlLMSbEfOdwbX92HrNvm7D0itN6rFACVuNu8edD6H8yIwDYQnqHEWyEXLtTB7DmU3te2VdPUD1kZtEe5SilpjcQ3zzFTRD06GWxFgcqCxLAsSoNhmW34nNucKhpYyo42xOHXY3F6bAnXz2sfxLzV4hhDU6aFmJdFLLWVBkrvnzKb6gMwFt+6Vn4kvhXoK+GqIzYdwFUZjcgEFDpsyhlvt7xTNSLRO/Tt+PkmutS1OH8HxlfDDpi9C5dQWUXYaEgb30tJDkzFjFUK+AdrZlLUm3sQbkfZrG31lq5K4lSrYWmaICpl0UaW9Rb1veb3/VKatkCEN1AhFlG+ob/LN9+ZNomNfuP0w14kRMTv+3M8JT4pgWdKVOoMx1KU+qjW0DKbEffT3k78PuV6wxH6rFdmW5VGPeztcFmHgan3vJ/H8wMyVEUdNst1ZXVtjqDbY2vNAcWILhRYvWS7NmbKKi3va8X5trRMRERM+5KcOtZiZmZ16QnGuSnqYuu3WoojuzqCzFgDqSVtbe/mSfL3JFGkyVXqde1mUWtTv4Nr939pj4eAxRNbnq0yVALHTMLE+CWmfCsFoJUXqZ6TEVFfMFIbSy/TT8yFuZmmvjvpKOJii3lpOca4Nh8W6PXQuUBAAdlFib65TrPvFeOYZKBpKw0QrlsTYKLFSTpsLTNwJKaYemCjfLdj4u2p8+85vznmqVzg6A7q9cldCSqEfuVP8oS/3meb2mIiZ6hfFKxMzEdymfhvxI0cK9TpMzV6tSruEHTUDUE7gASzV+YHKVHp9NUvlUH/ABN1u5B0tZpX1wFTDrTQq1fD0wVVb9OoqkC6qw0K2/hb8ibx5/4XSrhCDTqsFVy1EqEvYZXbbQWOlx7yKTNVOIrXF2qZqQ+S4W4I3vZGv5sfWZeM8E6xpGoQoSmFbLvfyq32B2m1U5mUoMqhy2gKn9u5YhRffUC+gnrDUnrvh3awUIHYDYtowtr7eRtI2rFo1KdL2pO6rKi2AHpPUCJJAiIgIiICIiAiIgIiICIiBp8WwK1qTU22YaW3BGoI97zn6com46dfJ3E6pcjRl0IIsQGIv7mdMlQ5k4M4q9aixXMTcA2sxABYeLkD8yu+Ot/a3Hnvj+mUXR5Lq5Coq0+5SG7X3Wp1aRBve4bQ3Oonqv8AD92uOutlC9L9s3FqvU79dfIH1ksmLrZKJHY2cLUBUNpsDpsCQNRtm9pF4rH1n/xPmW62F17iMyXUHfMlgfNxIfLY/wALfnc35VV8PW4PiHqa1MJUcs6qpvSub5gPI9fzL5gqlDEtSxCVAdLjKRZrbH7SH4/jTiVamxBV17QQqsDlDraxuQbWuZQ6nCq+HdnwrZkJXMhX9u9RdRb+E7i4l0RpmmdurpwzDC93uFvoagsoqDaw9b6QmCpLnARTmcKS9yLILDf001nM6POFkK4inVo9qgHKSmanoLso2t6j0kriOa8G6jJiEtUULUWpUW6kEHOMx87TrjoFQ0sPTeooRiLfLkS2YgXudB4/E1sXxXDl0pvUFW7WK2JAOmhI03/tK7xvnvh3QemlamxZbDIM+23yg+kqh43Xr5kwmHIDlD1KoyAFARdVGpvcnxAsfEOeTQw75rZmcrTpKLMbeBuT4+kq3La41q9TFoy9XolyGFx0gfkX023lk4B8PQT1sa5ZyfmY5NT4UbAH0lu/6pw/DN0kNM1lQpkQZ3soLZDa+vsdzIzaI9pVpa30xtXjz/TpYao+IVlrLTzJTYdtRmHaqPa2p9dQJwvFYpqjtUc5ndizH1LG5n6BxGAXiuBD1aXTLXI2tpsykG9vxtOKcS5Vr0hmCFkNrG3r6es7WYmNwWrNbTWfcPPLvM1fBuGpEMvmnUGZD9vB9xYzr3IfxFw9dyMTUFCswVUVzamfXK/y5ix2Nj6XnBz6bH0i86i/YoM+z8z8pfELF4Gyq3WoD/s1SSAP6G3X6aj2nauUviHhMdZFbo1z/wBmqQGJ/oOz/bX2gW6IiAiIgIiICIiAiIgIiICYsTQV1KMLqw1/5HvMsQKHiaWJw1QqD1FY6MfmYWtprodhfXa8zYXmllADoSQALlrMza+LfT6ZhLbj8EtVcrj3BGhU+qnwZVmwdbD1LVG6lJvkY7qRt9/+PrAnOD8XFYHQqwtcEg6MLqQR4Ildf4gUyHHQqMyi4VSrBhnyMQw/lO9rzHheLGh/iUxcEq1RFC3UaqQAtranS/gzXephT+4MJT7nIqXKhrO2psDpd7E308+8heLT9MrsNsUb+JG2vxDj2Hc0icOOnUHdVL9iHPlK5lU9w3sbbytsKVXqlMIhyipkLMBY0zqKhYADTXQ6bS+4PC4F6nROEpqULFM6IcxvckX1a+/naSHEejSqIyYak1WsSufKikm2zNluQRK/HJ+V/wAXjxHVHK6agUg9MU1YVGWplpANoqlQlyysdWvr6Sao8Oxjs7UxiUQPhyiALSvTqqetcgDuXTzpeW9uYmTqKlFUyZrC9rZfJUW0I9IXimKqDtU5Mw76aBWIZL2UVDsG0Jj4Mz7s783Wv0UhWsRyTinFqrqaNN6wUVqpa1NiCHvZtbD2PuLye4bylSFqhql16/WXKLD/AAwmUk3JFtb6GbC4Gq4c4p9DTAXvIVWy2ZioIWeKPE6VCklPOHIFv2l3uct9DuT5vcztcFIQvzcto1vUfprYPH0qFOnSwa2p9WxLsXOoubAktrawvaamPpvXt19AWPTpgDObrYZV9QT52tMlLEVH7KFPpZrkE61G0AvZtvqdNN5aOCcEWj3td6rbsxLEX1sL7DWWxGo1DLMzM7lDH4eYOrQ6deipY6hlNnp6bK41+vg+lpy7m34SYnDXfCk4qkP4QAKyj3XZ/qtj7T9BT4ROuPx0QQSCCCDYgggg+hB1Bifp7mvkTB48E1qeSrbSvTstQelzazD2YGcW5t+GWMwd3QfqaA16lJTmUf109SPqLj6QNjlL4pYvC2Ssf1VAaZXP7ij+ip5+jX+onaOVuc8Jjx+xU/ctdqT9tQf+3yPcXE/LIM906hUhlJVlN1ZSVIPqCNQfcQP2JE4Lyl8XcRQy08YDiaW2cWFZR9dn+9j7mdj5e5kw2NTPhqq1LfMuzr/mQ6iBLxEQEREBERARPlp5Ke8D3Pl5jNL3ng4c+sDPeeKqqwIYAgixBsQR7iYDhD/NMZwJ/mMCJ4hy5e/QqtT/AKCxK/byPzIbFfqaVxUWk1xa5FgR7na3t7y2Nw5v5jMbcKY/xmBVcPxJwUYUKfoSmUtbbQjxb38SS4fxR3JFVApXVTuPsTrf7CbVflSm2pAv6gAH8iax5Jp+GYa30bzA18fxOrnZVakEuoGbKSQw7gbncbgW1mpXxtXQNiaaZTbtPce7tuqj00t6ySTkemP4m8eR428TZo8pU11Gp9TAr2GpLUcANVqEq131AN3uFN7m4tb6CS+E5YuwJy0kHy5dahvrcs17ak23kzR4Tl0U2HtYTMuAP8xgZsFgqdIWQAX3J1ZvqTqZs3mmMGf5pkGGPrA2bxMIo+89Cn7wMk+WnwLPsClc3/DXB427hf09c/8AdpAAMf60+VvrofecW5s5DxmAu1ROpR8V6V2W39Y3T76e5n6afN4tNaolTxlsfBgfkcGdc+A3LzGpUxzXCqppUvGYkguT6gWUfW/pJvmb4UUsSxekFwtQnu6YvTb1Jp7A+6ke95deBcLbC0KVCmAEpKFHqbbk+5NyfrAmomFM/m0yiB9iIgIiICIiAiIgIiICIiAiIgIiICIiAiIgIiICIiAiIgIiICIiAiIgIiICIiAiIgIiICIiAiIgIiICIiAiIgIiICIiAiIgIiICIiAiIgIiICIiAiIgIiICIiAiIgIiICIiAiIgIiICIiAiIgIiICIiAiIgIiICIiAiIgIiICIiAiIgIiICIiAiIgIiICIiAiIgIiICIiAiIgf/2Q==">
            <a:extLst>
              <a:ext uri="{FF2B5EF4-FFF2-40B4-BE49-F238E27FC236}">
                <a16:creationId xmlns:a16="http://schemas.microsoft.com/office/drawing/2014/main" id="{B316DF8E-6B5F-4A6E-99E9-BFCEA9CD4F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6" y="-1803400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8196" name="AutoShape 9" descr="data:image/jpeg;base64,/9j/4AAQSkZJRgABAQAAAQABAAD/2wCEAAkGBxQTEhQUEhQWExMVFBobFRUUFBUVGBcYFhgdGBkYFxgZHSggHRolHBoZIjEhJSkrLi4uGCIzODMsOSgtLisBCgoKDg0OGxAQGy4kHyUvNy80NjQzNzcsLzQsLywvLC80NDQ0LCwuLyw0LDQsLyw3LCwsNCw4LC0sNywsLDcsN//AABEIAOEA4QMBIgACEQEDEQH/xAAcAAEAAgMBAQEAAAAAAAAAAAAABQYDBAcCAQj/xAA8EAACAQIEBQIFAgQFAwUBAAABAgADEQQSITEFBhMiQVFhBzJxgZEUI0JSYrEzcqHB0RVD4ReCs8LwFv/EABkBAQADAQEAAAAAAAAAAAAAAAACAwQBBf/EACURAQACAgICAAYDAAAAAAAAAAABAgMRBCESMRMUMkFRYSJxgf/aAAwDAQACEQMRAD8A7jERAREQEREBERAREQEREBERAREQEREBERAREQEREBERAREQEREBERAREQEREBERAREQEREBERAREQEREBERAREQEREBERAREQEREBERAREQEREBERARE8s4GpNh7wPUTSrcUpLoW1/G2+p0mNOKq18qk5d9V3te2hOsCRiQicy0SLi522DH5rgeLbgjebFLj9AgHPluL9wK73Hn6GBJxMVHEo4ujBh7EGZYCIiAiIgIiICIiAiIgIiICIiAiIgIiICIiAnitVVQWYhQBck6WmPGYtaalnIAHvv7D3lZq4qriDemmmU5Xc9gIB2U+b5Rm18wJHE8adgeimmv7lTsQb2PduLiRGIqB9K2JLsFuUojxYNofOg/DTd4y1Pp5XdmamuZkp/xWW3cQCFGt/G95hoYikj0V/T2zqgzPdgAwsFXQjYe0DUo4mmMrUcO7nvGZsw3a7KbA3N2Ok3MKK6B6dGgEVb5DY2vm8l2FyRfaTPGOotFjQHeLZQoB8gGw22kbiMFiuouWozU7LrmVSDe7ZxoD+D4geBQxpGgVDk0HYe8NsbeCvp5nqrhsWDoaZAY2zBbkG1r6W01Glpp4TguIqBgztTHepLO5L2a6nKdl9/Im5Q5bbOrVGUqrk9MBigVgBYXPqLwNf8ATV2AZRRexOVlCi4U3UXBFgddtiPQyVbFvSVWKuy/xLozrfa1ib/k+s98K4b0TUClcjNmVQLMt/BN9QPGk0sVwN2dmSpZScy6sSr+CDfbf7GVZb2rH8a7TpWtvc6S+C4jTq/K2oFyp0YX9RNq8q9fB4kOGIVgDcWOo9QG0Prb7epkpw7imY5KimnU9G2b/KfMjTPEzqYmP7StimI3E7SsREvVEREBERAREQEREBERAREQEREBMWJrBFLHx4G5PgCZZAcWBrMVuVopcttdyB49htr5EDWoOtav+5+4wXMNDkQA2AX+Y66mY+IcLZ6j5nVBVcKuY3JUJoFA/qJOvpNTC8bRFCUaQpsQnzbklkW2nzdrE/aev0uKxCnNe2ZrFiUFijKLKQCBcjxMN+bWesceUtUcWY7vOoSNLC4airhqpdT2tTDZgSygHtXW5A+0+UOLYZXppSRdVFn7VsG2ALakyN4twqhhqLV8VVWlTRU+VQe5VsQFI7ixOgteUqvWrY9gMz4XDqvbS6gFZlX+OoRpT+ii/vORPLvPqKw7rj1+8yvLfEDDUWZcXUTDkDSmczVN9iAN5C8X+JFJ3X9P+r6eVsxp4ZhdrdpBcA2vvMfL3LmFpZBTUJncKCtM3JIvq7C5+s2a1IM1qQNjTewa2bOh1PkWCi9prx1mtdWnbNe0TO4jSI/9QKQBFSpWQvTGb9QlVAKgfXKRoBl9/MsXBsL+qCulRK1EFxdayvZXXt+VjYhrm0j8RgSaFIjKXqKxt3MWCDcgWA83+kqeL4EyO2IofsVERWFTD/tvZiAb20YZtwRrLEXSf/5/EEqSUzAKCQ1j2jKQTlu11t5mFeXquc0wAFCqc4BCMyk5c1x8xUna9rAyu8l86Nh6xocQftqN+3XAApl21tU8oxHn5ZdeYqFc1EekXKhbWQ3s173y5gCCNNbwNdeA1wb5yCStyKr38hvABt2ttqQR5mJkxgBDWqa66K1ifGhuLG3219plq4DEg1AMzKKY6d3IvdwxU2YHMBmG/gazVpUMWgZgtS51Pyks1soYi9idEv7FoFn4XjeoozCzgdwN9xvv9vyJvSlDH4hHz1Fcqp0Ugje9u4C17E308Aby34TErURXXVWFxAzREQEREBERAREQEREBERAREQNXiOJ6dMsBc7KPVibAfkyuYYhFqdcktUFgpIBy9qsAToO5z+PMkeZuIGmEVBmdibaXtYWvbzqbfeRmD4JVchqjWuBct3N8yPYeALhhOSQ9U+LUKS2w9LMygkF7r2hS5bM12O33khx3iZp4Zat+mGKZ3tfpo2rNY+gmti+DYZaZV6gBVFuxIuFQZSQPcaedTKr8SeYab0KWDoMStaxqlQRbD0/nXX+JiAlveQi2Ov8AGNQn43t33KAJxHE66VT1HpqQMMGACqAbGu42DsNvQWl34VyiUCdiAhqobNrmV1st7b+dLzR5exFWjSrFKQYoyhRvlBtYZV3FtZcOXuIGtSzEgsGIaylbEeLHzYiQpyKXt4wnfBelfKUfh+VyFs1UqQ6smTMQhW+2ck6/7T1w3A4ZbuKhPSqOCzsFGZgAwOguP/Mj+ZXfruoarrSVqaoWtnuBsPGh+5mJ8BX7wad71lc3CXOZDmyZwRvuZepS9WjgKShW6dr5wCS++lxvpp9NJ6qcVwdM5AqjQAlaXaA2ouQLZdbyN4fy5V7c4UDp1EN2ue65U6e7f6TZocrNkdXde+mq6AmzIQQ2tr6C0Ctcw4dK1Io9Pq1GaopCqFUhNbWudhrf2kdyPzrUwxXB171UJH6eozWYJ5pvpqyjb2l9pcApK4JqXbqZgLqNbWYeTY2nPPiDwKitO+GcGohz0zmucykm2nrqPv7TvjM/ZHyj8ulc2VKi4cvTYqVZSxBIOUHXUSEpcfq0iUIDrTLZ2ZmZioYE2YnXtYHX0kjwDmGhjaFIbmtTGZCDocvcpPtYiK/EMIjODS1XMpvTFmIAQqCdza32mPPxsvn5Vtrpqw8jH4eMxvtGHmqpc3RGAvexZSfAsNfP9jJnlvigqFqdgGUZu0gg3Otraen5kbX4nSJBpYcZQ69RslPZrjL9b6X9o4bxSkKyFaHTLEKWGTTPrY23GxjHizVndrbdyZMVo1WulxEQImtmIiICIiAiIgIiICIiAnyfZ8gVfmfi3RqXVVZxT1LHQDWw9dT/AG3lfGJxVXtRqhua2iK1sxJ7SfoVIJOl5YOPVsOlYmqvUcKLAi4Gnv2i/r7iYjzMwuUpDINiW1Nw2U5QNBdfXzMuTBfJbu2oaseemOsaruUcvKFRrgAUgS2pYlrEIy7XJ7wRv6ysU+FirxKrSZlYU6KIWpXtmqMzvYsSSdF1Mt9bjOIIzZwoRM1kC99qiqb2Jt2te1/Ep3AKvRxnECb3TuF9yAhyn72ksXDx1t1Hc9I5eXktXueoXzCYPBu5UOKjsgDLnOoS2vbbXQTc4hxCjgaS2pnKWIAS29r3JJnNMJialHp4hdhUIHuVAJU/UGXLnqstXAJWQ3XOjA+zAr+df9J6vyOLHlrH2np5U87LkxW77jtYOH4lK9MYpEHUNNgtze2UnT8iV/gXMtTEVKikIG6LMlgdGFrbk+s2fhpic+DK/wAlRh+bN/8AaU/lKvk4ktP1epTP4Yf3AluPBTeWsx69Kcma+sdon37SGD47i8Q2VKjM1r2BVNB+PUTNR4/XoVcmILEXGYNqQD5UyF5SrdPiApkgd1Smb6bX/wB1mTn7iCNiFCMGK07NY31uSBcebH/Wa8lKTl+H4x4zG/TLjteMXxPKfKJSuLxXTx49Oqh+z2/5mxzny6tDDVK6uzMrA2OXLZmA9L+R5lc5xdqdSixuC1Cmfuuh/sJ0Xm8dTh1c+tAsPsM/+0z5bWrGOYnqep/xfjpFpyRruO4/1WPhLhKbU6pI76OIYIbnRWAZdL2/iMs1Tl7qVqrVCekWuqgjUsgDN6gg/wD71q/wbe4xY/rp/wDxiSNfF12NVMzvZxmNMkgLmIsAoDDxpfxPNvM77enSIiOlgHCKSA3ZmuFuXYa5GLg6ADQ/6SJaphUfpqq7g3BzDNc6aE2teYf+mV2BJTM5yt1Kj5bjKFyFdbEXa/8A5nmtw5aKKatRFIuSB/EcxbTyTr4HgSuZiPayImeoXYT7PFFrqD6gGe51wiIgIiICIiAiIgIiICIiBU+ZsPR66tVcqWUaa2Kg67D6a30ijj8KlstN6jdthlLMSbEfOdwbX92HrNvm7D0itN6rFACVuNu8edD6H8yIwDYQnqHEWyEXLtTB7DmU3te2VdPUD1kZtEe5SilpjcQ3zzFTRD06GWxFgcqCxLAsSoNhmW34nNucKhpYyo42xOHXY3F6bAnXz2sfxLzV4hhDU6aFmJdFLLWVBkrvnzKb6gMwFt+6Vn4kvhXoK+GqIzYdwFUZjcgEFDpsyhlvt7xTNSLRO/Tt+PkmutS1OH8HxlfDDpi9C5dQWUXYaEgb30tJDkzFjFUK+AdrZlLUm3sQbkfZrG31lq5K4lSrYWmaICpl0UaW9Rb1veb3/VKatkCEN1AhFlG+ob/LN9+ZNomNfuP0w14kRMTv+3M8JT4pgWdKVOoMx1KU+qjW0DKbEffT3k78PuV6wxH6rFdmW5VGPeztcFmHgan3vJ/H8wMyVEUdNst1ZXVtjqDbY2vNAcWILhRYvWS7NmbKKi3va8X5trRMRERM+5KcOtZiZmZ16QnGuSnqYuu3WoojuzqCzFgDqSVtbe/mSfL3JFGkyVXqde1mUWtTv4Nr939pj4eAxRNbnq0yVALHTMLE+CWmfCsFoJUXqZ6TEVFfMFIbSy/TT8yFuZmmvjvpKOJii3lpOca4Nh8W6PXQuUBAAdlFib65TrPvFeOYZKBpKw0QrlsTYKLFSTpsLTNwJKaYemCjfLdj4u2p8+85vznmqVzg6A7q9cldCSqEfuVP8oS/3meb2mIiZ6hfFKxMzEdymfhvxI0cK9TpMzV6tSruEHTUDUE7gASzV+YHKVHp9NUvlUH/ABN1u5B0tZpX1wFTDrTQq1fD0wVVb9OoqkC6qw0K2/hb8ibx5/4XSrhCDTqsFVy1EqEvYZXbbQWOlx7yKTNVOIrXF2qZqQ+S4W4I3vZGv5sfWZeM8E6xpGoQoSmFbLvfyq32B2m1U5mUoMqhy2gKn9u5YhRffUC+gnrDUnrvh3awUIHYDYtowtr7eRtI2rFo1KdL2pO6rKi2AHpPUCJJAiIgIiICIiAiIgIiICIiBp8WwK1qTU22YaW3BGoI97zn6com46dfJ3E6pcjRl0IIsQGIv7mdMlQ5k4M4q9aixXMTcA2sxABYeLkD8yu+Ot/a3Hnvj+mUXR5Lq5Coq0+5SG7X3Wp1aRBve4bQ3Oonqv8AD92uOutlC9L9s3FqvU79dfIH1ksmLrZKJHY2cLUBUNpsDpsCQNRtm9pF4rH1n/xPmW62F17iMyXUHfMlgfNxIfLY/wALfnc35VV8PW4PiHqa1MJUcs6qpvSub5gPI9fzL5gqlDEtSxCVAdLjKRZrbH7SH4/jTiVamxBV17QQqsDlDraxuQbWuZQ6nCq+HdnwrZkJXMhX9u9RdRb+E7i4l0RpmmdurpwzDC93uFvoagsoqDaw9b6QmCpLnARTmcKS9yLILDf001nM6POFkK4inVo9qgHKSmanoLso2t6j0kriOa8G6jJiEtUULUWpUW6kEHOMx87TrjoFQ0sPTeooRiLfLkS2YgXudB4/E1sXxXDl0pvUFW7WK2JAOmhI03/tK7xvnvh3QemlamxZbDIM+23yg+kqh43Xr5kwmHIDlD1KoyAFARdVGpvcnxAsfEOeTQw75rZmcrTpKLMbeBuT4+kq3La41q9TFoy9XolyGFx0gfkX023lk4B8PQT1sa5ZyfmY5NT4UbAH0lu/6pw/DN0kNM1lQpkQZ3soLZDa+vsdzIzaI9pVpa30xtXjz/TpYao+IVlrLTzJTYdtRmHaqPa2p9dQJwvFYpqjtUc5ndizH1LG5n6BxGAXiuBD1aXTLXI2tpsykG9vxtOKcS5Vr0hmCFkNrG3r6es7WYmNwWrNbTWfcPPLvM1fBuGpEMvmnUGZD9vB9xYzr3IfxFw9dyMTUFCswVUVzamfXK/y5ix2Nj6XnBz6bH0i86i/YoM+z8z8pfELF4Gyq3WoD/s1SSAP6G3X6aj2nauUviHhMdZFbo1z/wBmqQGJ/oOz/bX2gW6IiAiIgIiICIiAiIgIiICYsTQV1KMLqw1/5HvMsQKHiaWJw1QqD1FY6MfmYWtprodhfXa8zYXmllADoSQALlrMza+LfT6ZhLbj8EtVcrj3BGhU+qnwZVmwdbD1LVG6lJvkY7qRt9/+PrAnOD8XFYHQqwtcEg6MLqQR4Ildf4gUyHHQqMyi4VSrBhnyMQw/lO9rzHheLGh/iUxcEq1RFC3UaqQAtranS/gzXephT+4MJT7nIqXKhrO2psDpd7E308+8heLT9MrsNsUb+JG2vxDj2Hc0icOOnUHdVL9iHPlK5lU9w3sbbytsKVXqlMIhyipkLMBY0zqKhYADTXQ6bS+4PC4F6nROEpqULFM6IcxvckX1a+/naSHEejSqIyYak1WsSufKikm2zNluQRK/HJ+V/wAXjxHVHK6agUg9MU1YVGWplpANoqlQlyysdWvr6Sao8Oxjs7UxiUQPhyiALSvTqqetcgDuXTzpeW9uYmTqKlFUyZrC9rZfJUW0I9IXimKqDtU5Mw76aBWIZL2UVDsG0Jj4Mz7s783Wv0UhWsRyTinFqrqaNN6wUVqpa1NiCHvZtbD2PuLye4bylSFqhql16/WXKLD/AAwmUk3JFtb6GbC4Gq4c4p9DTAXvIVWy2ZioIWeKPE6VCklPOHIFv2l3uct9DuT5vcztcFIQvzcto1vUfprYPH0qFOnSwa2p9WxLsXOoubAktrawvaamPpvXt19AWPTpgDObrYZV9QT52tMlLEVH7KFPpZrkE61G0AvZtvqdNN5aOCcEWj3td6rbsxLEX1sL7DWWxGo1DLMzM7lDH4eYOrQ6deipY6hlNnp6bK41+vg+lpy7m34SYnDXfCk4qkP4QAKyj3XZ/qtj7T9BT4ROuPx0QQSCCCDYgggg+hB1Bifp7mvkTB48E1qeSrbSvTstQelzazD2YGcW5t+GWMwd3QfqaA16lJTmUf109SPqLj6QNjlL4pYvC2Ssf1VAaZXP7ij+ip5+jX+onaOVuc8Jjx+xU/ctdqT9tQf+3yPcXE/LIM906hUhlJVlN1ZSVIPqCNQfcQP2JE4Lyl8XcRQy08YDiaW2cWFZR9dn+9j7mdj5e5kw2NTPhqq1LfMuzr/mQ6iBLxEQEREBERARPlp5Ke8D3Pl5jNL3ng4c+sDPeeKqqwIYAgixBsQR7iYDhD/NMZwJ/mMCJ4hy5e/QqtT/AKCxK/byPzIbFfqaVxUWk1xa5FgR7na3t7y2Nw5v5jMbcKY/xmBVcPxJwUYUKfoSmUtbbQjxb38SS4fxR3JFVApXVTuPsTrf7CbVflSm2pAv6gAH8iax5Jp+GYa30bzA18fxOrnZVakEuoGbKSQw7gbncbgW1mpXxtXQNiaaZTbtPce7tuqj00t6ySTkemP4m8eR428TZo8pU11Gp9TAr2GpLUcANVqEq131AN3uFN7m4tb6CS+E5YuwJy0kHy5dahvrcs17ak23kzR4Tl0U2HtYTMuAP8xgZsFgqdIWQAX3J1ZvqTqZs3mmMGf5pkGGPrA2bxMIo+89Cn7wMk+WnwLPsClc3/DXB427hf09c/8AdpAAMf60+VvrofecW5s5DxmAu1ROpR8V6V2W39Y3T76e5n6afN4tNaolTxlsfBgfkcGdc+A3LzGpUxzXCqppUvGYkguT6gWUfW/pJvmb4UUsSxekFwtQnu6YvTb1Jp7A+6ke95deBcLbC0KVCmAEpKFHqbbk+5NyfrAmomFM/m0yiB9iIgIiICIiAiIgIiICIiAiIgIiICIiAiIgIiICIiAiIgIiICIiAiIgIiICIiAiIgIiICIiAiIgIiICIiAiIgIiICIiAiIgIiICIiAiIgIiICIiAiIgIiICIiAiIgIiICIiAiIgIiICIiAiIgIiICIiAiIgIiICIiAiIgIiICIiAiIgIiICIiAiIgIiICIiAiIgIiICIiAiIgf/2Q==">
            <a:extLst>
              <a:ext uri="{FF2B5EF4-FFF2-40B4-BE49-F238E27FC236}">
                <a16:creationId xmlns:a16="http://schemas.microsoft.com/office/drawing/2014/main" id="{1DFD16AC-47DA-4BD7-B46E-6D7F27F648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6" y="-1638300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8197" name="AutoShape 11" descr="data:image/jpeg;base64,/9j/4AAQSkZJRgABAQAAAQABAAD/2wCEAAkGBxQTEhQUEhQWExMVFBobFRUUFBUVGBcYFhgdGBkYFxgZHSggHRolHBoZIjEhJSkrLi4uGCIzODMsOSgtLisBCgoKDg0OGxAQGy4kHyUvNy80NjQzNzcsLzQsLywvLC80NDQ0LCwuLyw0LDQsLyw3LCwsNCw4LC0sNywsLDcsN//AABEIAOEA4QMBIgACEQEDEQH/xAAcAAEAAgMBAQEAAAAAAAAAAAAABQYDBAcCAQj/xAA8EAACAQIEBQIFAgQFAwUBAAABAgADEQQSITEFBhMiQVFhBzJxgZEUI0JSYrEzcqHB0RVD4ReCs8LwFv/EABkBAQADAQEAAAAAAAAAAAAAAAACAwQBBf/EACURAQACAgICAAYDAAAAAAAAAAABAgMRBCESMRMUMkFRYSJxgf/aAAwDAQACEQMRAD8A7jERAREQEREBERAREQEREBERAREQEREBERAREQEREBERAREQEREBERAREQEREBERAREQEREBERAREQEREBERAREQEREBERAREQEREBERAREQEREBERARE8s4GpNh7wPUTSrcUpLoW1/G2+p0mNOKq18qk5d9V3te2hOsCRiQicy0SLi522DH5rgeLbgjebFLj9AgHPluL9wK73Hn6GBJxMVHEo4ujBh7EGZYCIiAiIgIiICIiAiIgIiICIiAiIgIiICIiAnitVVQWYhQBck6WmPGYtaalnIAHvv7D3lZq4qriDemmmU5Xc9gIB2U+b5Rm18wJHE8adgeimmv7lTsQb2PduLiRGIqB9K2JLsFuUojxYNofOg/DTd4y1Pp5XdmamuZkp/xWW3cQCFGt/G95hoYikj0V/T2zqgzPdgAwsFXQjYe0DUo4mmMrUcO7nvGZsw3a7KbA3N2Ok3MKK6B6dGgEVb5DY2vm8l2FyRfaTPGOotFjQHeLZQoB8gGw22kbiMFiuouWozU7LrmVSDe7ZxoD+D4geBQxpGgVDk0HYe8NsbeCvp5nqrhsWDoaZAY2zBbkG1r6W01Glpp4TguIqBgztTHepLO5L2a6nKdl9/Im5Q5bbOrVGUqrk9MBigVgBYXPqLwNf8ATV2AZRRexOVlCi4U3UXBFgddtiPQyVbFvSVWKuy/xLozrfa1ib/k+s98K4b0TUClcjNmVQLMt/BN9QPGk0sVwN2dmSpZScy6sSr+CDfbf7GVZb2rH8a7TpWtvc6S+C4jTq/K2oFyp0YX9RNq8q9fB4kOGIVgDcWOo9QG0Prb7epkpw7imY5KimnU9G2b/KfMjTPEzqYmP7StimI3E7SsREvVEREBERAREQEREBERAREQEREBMWJrBFLHx4G5PgCZZAcWBrMVuVopcttdyB49htr5EDWoOtav+5+4wXMNDkQA2AX+Y66mY+IcLZ6j5nVBVcKuY3JUJoFA/qJOvpNTC8bRFCUaQpsQnzbklkW2nzdrE/aev0uKxCnNe2ZrFiUFijKLKQCBcjxMN+bWesceUtUcWY7vOoSNLC4airhqpdT2tTDZgSygHtXW5A+0+UOLYZXppSRdVFn7VsG2ALakyN4twqhhqLV8VVWlTRU+VQe5VsQFI7ixOgteUqvWrY9gMz4XDqvbS6gFZlX+OoRpT+ii/vORPLvPqKw7rj1+8yvLfEDDUWZcXUTDkDSmczVN9iAN5C8X+JFJ3X9P+r6eVsxp4ZhdrdpBcA2vvMfL3LmFpZBTUJncKCtM3JIvq7C5+s2a1IM1qQNjTewa2bOh1PkWCi9prx1mtdWnbNe0TO4jSI/9QKQBFSpWQvTGb9QlVAKgfXKRoBl9/MsXBsL+qCulRK1EFxdayvZXXt+VjYhrm0j8RgSaFIjKXqKxt3MWCDcgWA83+kqeL4EyO2IofsVERWFTD/tvZiAb20YZtwRrLEXSf/5/EEqSUzAKCQ1j2jKQTlu11t5mFeXquc0wAFCqc4BCMyk5c1x8xUna9rAyu8l86Nh6xocQftqN+3XAApl21tU8oxHn5ZdeYqFc1EekXKhbWQ3s173y5gCCNNbwNdeA1wb5yCStyKr38hvABt2ttqQR5mJkxgBDWqa66K1ifGhuLG3219plq4DEg1AMzKKY6d3IvdwxU2YHMBmG/gazVpUMWgZgtS51Pyks1soYi9idEv7FoFn4XjeoozCzgdwN9xvv9vyJvSlDH4hHz1Fcqp0Ugje9u4C17E308Aby34TErURXXVWFxAzREQEREBERAREQEREBERAREQNXiOJ6dMsBc7KPVibAfkyuYYhFqdcktUFgpIBy9qsAToO5z+PMkeZuIGmEVBmdibaXtYWvbzqbfeRmD4JVchqjWuBct3N8yPYeALhhOSQ9U+LUKS2w9LMygkF7r2hS5bM12O33khx3iZp4Zat+mGKZ3tfpo2rNY+gmti+DYZaZV6gBVFuxIuFQZSQPcaedTKr8SeYab0KWDoMStaxqlQRbD0/nXX+JiAlveQi2Ov8AGNQn43t33KAJxHE66VT1HpqQMMGACqAbGu42DsNvQWl34VyiUCdiAhqobNrmV1st7b+dLzR5exFWjSrFKQYoyhRvlBtYZV3FtZcOXuIGtSzEgsGIaylbEeLHzYiQpyKXt4wnfBelfKUfh+VyFs1UqQ6smTMQhW+2ck6/7T1w3A4ZbuKhPSqOCzsFGZgAwOguP/Mj+ZXfruoarrSVqaoWtnuBsPGh+5mJ8BX7wad71lc3CXOZDmyZwRvuZepS9WjgKShW6dr5wCS++lxvpp9NJ6qcVwdM5AqjQAlaXaA2ouQLZdbyN4fy5V7c4UDp1EN2ue65U6e7f6TZocrNkdXde+mq6AmzIQQ2tr6C0Ctcw4dK1Io9Pq1GaopCqFUhNbWudhrf2kdyPzrUwxXB171UJH6eozWYJ5pvpqyjb2l9pcApK4JqXbqZgLqNbWYeTY2nPPiDwKitO+GcGohz0zmucykm2nrqPv7TvjM/ZHyj8ulc2VKi4cvTYqVZSxBIOUHXUSEpcfq0iUIDrTLZ2ZmZioYE2YnXtYHX0kjwDmGhjaFIbmtTGZCDocvcpPtYiK/EMIjODS1XMpvTFmIAQqCdza32mPPxsvn5Vtrpqw8jH4eMxvtGHmqpc3RGAvexZSfAsNfP9jJnlvigqFqdgGUZu0gg3Otraen5kbX4nSJBpYcZQ69RslPZrjL9b6X9o4bxSkKyFaHTLEKWGTTPrY23GxjHizVndrbdyZMVo1WulxEQImtmIiICIiAiIgIiICIiAnyfZ8gVfmfi3RqXVVZxT1LHQDWw9dT/AG3lfGJxVXtRqhua2iK1sxJ7SfoVIJOl5YOPVsOlYmqvUcKLAi4Gnv2i/r7iYjzMwuUpDINiW1Nw2U5QNBdfXzMuTBfJbu2oaseemOsaruUcvKFRrgAUgS2pYlrEIy7XJ7wRv6ysU+FirxKrSZlYU6KIWpXtmqMzvYsSSdF1Mt9bjOIIzZwoRM1kC99qiqb2Jt2te1/Ep3AKvRxnECb3TuF9yAhyn72ksXDx1t1Hc9I5eXktXueoXzCYPBu5UOKjsgDLnOoS2vbbXQTc4hxCjgaS2pnKWIAS29r3JJnNMJialHp4hdhUIHuVAJU/UGXLnqstXAJWQ3XOjA+zAr+df9J6vyOLHlrH2np5U87LkxW77jtYOH4lK9MYpEHUNNgtze2UnT8iV/gXMtTEVKikIG6LMlgdGFrbk+s2fhpic+DK/wAlRh+bN/8AaU/lKvk4ktP1epTP4Yf3AluPBTeWsx69Kcma+sdon37SGD47i8Q2VKjM1r2BVNB+PUTNR4/XoVcmILEXGYNqQD5UyF5SrdPiApkgd1Smb6bX/wB1mTn7iCNiFCMGK07NY31uSBcebH/Wa8lKTl+H4x4zG/TLjteMXxPKfKJSuLxXTx49Oqh+z2/5mxzny6tDDVK6uzMrA2OXLZmA9L+R5lc5xdqdSixuC1Cmfuuh/sJ0Xm8dTh1c+tAsPsM/+0z5bWrGOYnqep/xfjpFpyRruO4/1WPhLhKbU6pI76OIYIbnRWAZdL2/iMs1Tl7qVqrVCekWuqgjUsgDN6gg/wD71q/wbe4xY/rp/wDxiSNfF12NVMzvZxmNMkgLmIsAoDDxpfxPNvM77enSIiOlgHCKSA3ZmuFuXYa5GLg6ADQ/6SJaphUfpqq7g3BzDNc6aE2teYf+mV2BJTM5yt1Kj5bjKFyFdbEXa/8A5nmtw5aKKatRFIuSB/EcxbTyTr4HgSuZiPayImeoXYT7PFFrqD6gGe51wiIgIiICIiAiIgIiICIiBU+ZsPR66tVcqWUaa2Kg67D6a30ijj8KlstN6jdthlLMSbEfOdwbX92HrNvm7D0itN6rFACVuNu8edD6H8yIwDYQnqHEWyEXLtTB7DmU3te2VdPUD1kZtEe5SilpjcQ3zzFTRD06GWxFgcqCxLAsSoNhmW34nNucKhpYyo42xOHXY3F6bAnXz2sfxLzV4hhDU6aFmJdFLLWVBkrvnzKb6gMwFt+6Vn4kvhXoK+GqIzYdwFUZjcgEFDpsyhlvt7xTNSLRO/Tt+PkmutS1OH8HxlfDDpi9C5dQWUXYaEgb30tJDkzFjFUK+AdrZlLUm3sQbkfZrG31lq5K4lSrYWmaICpl0UaW9Rb1veb3/VKatkCEN1AhFlG+ob/LN9+ZNomNfuP0w14kRMTv+3M8JT4pgWdKVOoMx1KU+qjW0DKbEffT3k78PuV6wxH6rFdmW5VGPeztcFmHgan3vJ/H8wMyVEUdNst1ZXVtjqDbY2vNAcWILhRYvWS7NmbKKi3va8X5trRMRERM+5KcOtZiZmZ16QnGuSnqYuu3WoojuzqCzFgDqSVtbe/mSfL3JFGkyVXqde1mUWtTv4Nr939pj4eAxRNbnq0yVALHTMLE+CWmfCsFoJUXqZ6TEVFfMFIbSy/TT8yFuZmmvjvpKOJii3lpOca4Nh8W6PXQuUBAAdlFib65TrPvFeOYZKBpKw0QrlsTYKLFSTpsLTNwJKaYemCjfLdj4u2p8+85vznmqVzg6A7q9cldCSqEfuVP8oS/3meb2mIiZ6hfFKxMzEdymfhvxI0cK9TpMzV6tSruEHTUDUE7gASzV+YHKVHp9NUvlUH/ABN1u5B0tZpX1wFTDrTQq1fD0wVVb9OoqkC6qw0K2/hb8ibx5/4XSrhCDTqsFVy1EqEvYZXbbQWOlx7yKTNVOIrXF2qZqQ+S4W4I3vZGv5sfWZeM8E6xpGoQoSmFbLvfyq32B2m1U5mUoMqhy2gKn9u5YhRffUC+gnrDUnrvh3awUIHYDYtowtr7eRtI2rFo1KdL2pO6rKi2AHpPUCJJAiIgIiICIiAiIgIiICIiBp8WwK1qTU22YaW3BGoI97zn6com46dfJ3E6pcjRl0IIsQGIv7mdMlQ5k4M4q9aixXMTcA2sxABYeLkD8yu+Ot/a3Hnvj+mUXR5Lq5Coq0+5SG7X3Wp1aRBve4bQ3Oonqv8AD92uOutlC9L9s3FqvU79dfIH1ksmLrZKJHY2cLUBUNpsDpsCQNRtm9pF4rH1n/xPmW62F17iMyXUHfMlgfNxIfLY/wALfnc35VV8PW4PiHqa1MJUcs6qpvSub5gPI9fzL5gqlDEtSxCVAdLjKRZrbH7SH4/jTiVamxBV17QQqsDlDraxuQbWuZQ6nCq+HdnwrZkJXMhX9u9RdRb+E7i4l0RpmmdurpwzDC93uFvoagsoqDaw9b6QmCpLnARTmcKS9yLILDf001nM6POFkK4inVo9qgHKSmanoLso2t6j0kriOa8G6jJiEtUULUWpUW6kEHOMx87TrjoFQ0sPTeooRiLfLkS2YgXudB4/E1sXxXDl0pvUFW7WK2JAOmhI03/tK7xvnvh3QemlamxZbDIM+23yg+kqh43Xr5kwmHIDlD1KoyAFARdVGpvcnxAsfEOeTQw75rZmcrTpKLMbeBuT4+kq3La41q9TFoy9XolyGFx0gfkX023lk4B8PQT1sa5ZyfmY5NT4UbAH0lu/6pw/DN0kNM1lQpkQZ3soLZDa+vsdzIzaI9pVpa30xtXjz/TpYao+IVlrLTzJTYdtRmHaqPa2p9dQJwvFYpqjtUc5ndizH1LG5n6BxGAXiuBD1aXTLXI2tpsykG9vxtOKcS5Vr0hmCFkNrG3r6es7WYmNwWrNbTWfcPPLvM1fBuGpEMvmnUGZD9vB9xYzr3IfxFw9dyMTUFCswVUVzamfXK/y5ix2Nj6XnBz6bH0i86i/YoM+z8z8pfELF4Gyq3WoD/s1SSAP6G3X6aj2nauUviHhMdZFbo1z/wBmqQGJ/oOz/bX2gW6IiAiIgIiICIiAiIgIiICYsTQV1KMLqw1/5HvMsQKHiaWJw1QqD1FY6MfmYWtprodhfXa8zYXmllADoSQALlrMza+LfT6ZhLbj8EtVcrj3BGhU+qnwZVmwdbD1LVG6lJvkY7qRt9/+PrAnOD8XFYHQqwtcEg6MLqQR4Ildf4gUyHHQqMyi4VSrBhnyMQw/lO9rzHheLGh/iUxcEq1RFC3UaqQAtranS/gzXephT+4MJT7nIqXKhrO2psDpd7E308+8heLT9MrsNsUb+JG2vxDj2Hc0icOOnUHdVL9iHPlK5lU9w3sbbytsKVXqlMIhyipkLMBY0zqKhYADTXQ6bS+4PC4F6nROEpqULFM6IcxvckX1a+/naSHEejSqIyYak1WsSufKikm2zNluQRK/HJ+V/wAXjxHVHK6agUg9MU1YVGWplpANoqlQlyysdWvr6Sao8Oxjs7UxiUQPhyiALSvTqqetcgDuXTzpeW9uYmTqKlFUyZrC9rZfJUW0I9IXimKqDtU5Mw76aBWIZL2UVDsG0Jj4Mz7s783Wv0UhWsRyTinFqrqaNN6wUVqpa1NiCHvZtbD2PuLye4bylSFqhql16/WXKLD/AAwmUk3JFtb6GbC4Gq4c4p9DTAXvIVWy2ZioIWeKPE6VCklPOHIFv2l3uct9DuT5vcztcFIQvzcto1vUfprYPH0qFOnSwa2p9WxLsXOoubAktrawvaamPpvXt19AWPTpgDObrYZV9QT52tMlLEVH7KFPpZrkE61G0AvZtvqdNN5aOCcEWj3td6rbsxLEX1sL7DWWxGo1DLMzM7lDH4eYOrQ6deipY6hlNnp6bK41+vg+lpy7m34SYnDXfCk4qkP4QAKyj3XZ/qtj7T9BT4ROuPx0QQSCCCDYgggg+hB1Bifp7mvkTB48E1qeSrbSvTstQelzazD2YGcW5t+GWMwd3QfqaA16lJTmUf109SPqLj6QNjlL4pYvC2Ssf1VAaZXP7ij+ip5+jX+onaOVuc8Jjx+xU/ctdqT9tQf+3yPcXE/LIM906hUhlJVlN1ZSVIPqCNQfcQP2JE4Lyl8XcRQy08YDiaW2cWFZR9dn+9j7mdj5e5kw2NTPhqq1LfMuzr/mQ6iBLxEQEREBERARPlp5Ke8D3Pl5jNL3ng4c+sDPeeKqqwIYAgixBsQR7iYDhD/NMZwJ/mMCJ4hy5e/QqtT/AKCxK/byPzIbFfqaVxUWk1xa5FgR7na3t7y2Nw5v5jMbcKY/xmBVcPxJwUYUKfoSmUtbbQjxb38SS4fxR3JFVApXVTuPsTrf7CbVflSm2pAv6gAH8iax5Jp+GYa30bzA18fxOrnZVakEuoGbKSQw7gbncbgW1mpXxtXQNiaaZTbtPce7tuqj00t6ySTkemP4m8eR428TZo8pU11Gp9TAr2GpLUcANVqEq131AN3uFN7m4tb6CS+E5YuwJy0kHy5dahvrcs17ak23kzR4Tl0U2HtYTMuAP8xgZsFgqdIWQAX3J1ZvqTqZs3mmMGf5pkGGPrA2bxMIo+89Cn7wMk+WnwLPsClc3/DXB427hf09c/8AdpAAMf60+VvrofecW5s5DxmAu1ROpR8V6V2W39Y3T76e5n6afN4tNaolTxlsfBgfkcGdc+A3LzGpUxzXCqppUvGYkguT6gWUfW/pJvmb4UUsSxekFwtQnu6YvTb1Jp7A+6ke95deBcLbC0KVCmAEpKFHqbbk+5NyfrAmomFM/m0yiB9iIgIiICIiAiIgIiICIiAiIgIiICIiAiIgIiICIiAiIgIiICIiAiIgIiICIiAiIgIiICIiAiIgIiICIiAiIgIiICIiAiIgIiICIiAiIgIiICIiAiIgIiICIiAiIgIiICIiAiIgIiICIiAiIgIiICIiAiIgIiICIiAiIgIiICIiAiIgIiICIiAiIgIiICIiAiIgIiICIiAiIgf/2Q==">
            <a:extLst>
              <a:ext uri="{FF2B5EF4-FFF2-40B4-BE49-F238E27FC236}">
                <a16:creationId xmlns:a16="http://schemas.microsoft.com/office/drawing/2014/main" id="{1370C46E-5CB7-450D-A9CF-4F95B94E93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6" y="-1485900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8198" name="AutoShape 13" descr="data:image/jpeg;base64,/9j/4AAQSkZJRgABAQAAAQABAAD/2wCEAAkGBxQTEhQUEhQWExMVFBobFRUUFBUVGBcYFhgdGBkYFxgZHSggHRolHBoZIjEhJSkrLi4uGCIzODMsOSgtLisBCgoKDg0OGxAQGy4kHyUvNy80NjQzNzcsLzQsLywvLC80NDQ0LCwuLyw0LDQsLyw3LCwsNCw4LC0sNywsLDcsN//AABEIAOEA4QMBIgACEQEDEQH/xAAcAAEAAgMBAQEAAAAAAAAAAAAABQYDBAcCAQj/xAA8EAACAQIEBQIFAgQFAwUBAAABAgADEQQSITEFBhMiQVFhBzJxgZEUI0JSYrEzcqHB0RVD4ReCs8LwFv/EABkBAQADAQEAAAAAAAAAAAAAAAACAwQBBf/EACURAQACAgICAAYDAAAAAAAAAAABAgMRBCESMRMUMkFRYSJxgf/aAAwDAQACEQMRAD8A7jERAREQEREBERAREQEREBERAREQEREBERAREQEREBERAREQEREBERAREQEREBERAREQEREBERAREQEREBERAREQEREBERAREQEREBERAREQEREBERARE8s4GpNh7wPUTSrcUpLoW1/G2+p0mNOKq18qk5d9V3te2hOsCRiQicy0SLi522DH5rgeLbgjebFLj9AgHPluL9wK73Hn6GBJxMVHEo4ujBh7EGZYCIiAiIgIiICIiAiIgIiICIiAiIgIiICIiAnitVVQWYhQBck6WmPGYtaalnIAHvv7D3lZq4qriDemmmU5Xc9gIB2U+b5Rm18wJHE8adgeimmv7lTsQb2PduLiRGIqB9K2JLsFuUojxYNofOg/DTd4y1Pp5XdmamuZkp/xWW3cQCFGt/G95hoYikj0V/T2zqgzPdgAwsFXQjYe0DUo4mmMrUcO7nvGZsw3a7KbA3N2Ok3MKK6B6dGgEVb5DY2vm8l2FyRfaTPGOotFjQHeLZQoB8gGw22kbiMFiuouWozU7LrmVSDe7ZxoD+D4geBQxpGgVDk0HYe8NsbeCvp5nqrhsWDoaZAY2zBbkG1r6W01Glpp4TguIqBgztTHepLO5L2a6nKdl9/Im5Q5bbOrVGUqrk9MBigVgBYXPqLwNf8ATV2AZRRexOVlCi4U3UXBFgddtiPQyVbFvSVWKuy/xLozrfa1ib/k+s98K4b0TUClcjNmVQLMt/BN9QPGk0sVwN2dmSpZScy6sSr+CDfbf7GVZb2rH8a7TpWtvc6S+C4jTq/K2oFyp0YX9RNq8q9fB4kOGIVgDcWOo9QG0Prb7epkpw7imY5KimnU9G2b/KfMjTPEzqYmP7StimI3E7SsREvVEREBERAREQEREBERAREQEREBMWJrBFLHx4G5PgCZZAcWBrMVuVopcttdyB49htr5EDWoOtav+5+4wXMNDkQA2AX+Y66mY+IcLZ6j5nVBVcKuY3JUJoFA/qJOvpNTC8bRFCUaQpsQnzbklkW2nzdrE/aev0uKxCnNe2ZrFiUFijKLKQCBcjxMN+bWesceUtUcWY7vOoSNLC4airhqpdT2tTDZgSygHtXW5A+0+UOLYZXppSRdVFn7VsG2ALakyN4twqhhqLV8VVWlTRU+VQe5VsQFI7ixOgteUqvWrY9gMz4XDqvbS6gFZlX+OoRpT+ii/vORPLvPqKw7rj1+8yvLfEDDUWZcXUTDkDSmczVN9iAN5C8X+JFJ3X9P+r6eVsxp4ZhdrdpBcA2vvMfL3LmFpZBTUJncKCtM3JIvq7C5+s2a1IM1qQNjTewa2bOh1PkWCi9prx1mtdWnbNe0TO4jSI/9QKQBFSpWQvTGb9QlVAKgfXKRoBl9/MsXBsL+qCulRK1EFxdayvZXXt+VjYhrm0j8RgSaFIjKXqKxt3MWCDcgWA83+kqeL4EyO2IofsVERWFTD/tvZiAb20YZtwRrLEXSf/5/EEqSUzAKCQ1j2jKQTlu11t5mFeXquc0wAFCqc4BCMyk5c1x8xUna9rAyu8l86Nh6xocQftqN+3XAApl21tU8oxHn5ZdeYqFc1EekXKhbWQ3s173y5gCCNNbwNdeA1wb5yCStyKr38hvABt2ttqQR5mJkxgBDWqa66K1ifGhuLG3219plq4DEg1AMzKKY6d3IvdwxU2YHMBmG/gazVpUMWgZgtS51Pyks1soYi9idEv7FoFn4XjeoozCzgdwN9xvv9vyJvSlDH4hHz1Fcqp0Ugje9u4C17E308Aby34TErURXXVWFxAzREQEREBERAREQEREBERAREQNXiOJ6dMsBc7KPVibAfkyuYYhFqdcktUFgpIBy9qsAToO5z+PMkeZuIGmEVBmdibaXtYWvbzqbfeRmD4JVchqjWuBct3N8yPYeALhhOSQ9U+LUKS2w9LMygkF7r2hS5bM12O33khx3iZp4Zat+mGKZ3tfpo2rNY+gmti+DYZaZV6gBVFuxIuFQZSQPcaedTKr8SeYab0KWDoMStaxqlQRbD0/nXX+JiAlveQi2Ov8AGNQn43t33KAJxHE66VT1HpqQMMGACqAbGu42DsNvQWl34VyiUCdiAhqobNrmV1st7b+dLzR5exFWjSrFKQYoyhRvlBtYZV3FtZcOXuIGtSzEgsGIaylbEeLHzYiQpyKXt4wnfBelfKUfh+VyFs1UqQ6smTMQhW+2ck6/7T1w3A4ZbuKhPSqOCzsFGZgAwOguP/Mj+ZXfruoarrSVqaoWtnuBsPGh+5mJ8BX7wad71lc3CXOZDmyZwRvuZepS9WjgKShW6dr5wCS++lxvpp9NJ6qcVwdM5AqjQAlaXaA2ouQLZdbyN4fy5V7c4UDp1EN2ue65U6e7f6TZocrNkdXde+mq6AmzIQQ2tr6C0Ctcw4dK1Io9Pq1GaopCqFUhNbWudhrf2kdyPzrUwxXB171UJH6eozWYJ5pvpqyjb2l9pcApK4JqXbqZgLqNbWYeTY2nPPiDwKitO+GcGohz0zmucykm2nrqPv7TvjM/ZHyj8ulc2VKi4cvTYqVZSxBIOUHXUSEpcfq0iUIDrTLZ2ZmZioYE2YnXtYHX0kjwDmGhjaFIbmtTGZCDocvcpPtYiK/EMIjODS1XMpvTFmIAQqCdza32mPPxsvn5Vtrpqw8jH4eMxvtGHmqpc3RGAvexZSfAsNfP9jJnlvigqFqdgGUZu0gg3Otraen5kbX4nSJBpYcZQ69RslPZrjL9b6X9o4bxSkKyFaHTLEKWGTTPrY23GxjHizVndrbdyZMVo1WulxEQImtmIiICIiAiIgIiICIiAnyfZ8gVfmfi3RqXVVZxT1LHQDWw9dT/AG3lfGJxVXtRqhua2iK1sxJ7SfoVIJOl5YOPVsOlYmqvUcKLAi4Gnv2i/r7iYjzMwuUpDINiW1Nw2U5QNBdfXzMuTBfJbu2oaseemOsaruUcvKFRrgAUgS2pYlrEIy7XJ7wRv6ysU+FirxKrSZlYU6KIWpXtmqMzvYsSSdF1Mt9bjOIIzZwoRM1kC99qiqb2Jt2te1/Ep3AKvRxnECb3TuF9yAhyn72ksXDx1t1Hc9I5eXktXueoXzCYPBu5UOKjsgDLnOoS2vbbXQTc4hxCjgaS2pnKWIAS29r3JJnNMJialHp4hdhUIHuVAJU/UGXLnqstXAJWQ3XOjA+zAr+df9J6vyOLHlrH2np5U87LkxW77jtYOH4lK9MYpEHUNNgtze2UnT8iV/gXMtTEVKikIG6LMlgdGFrbk+s2fhpic+DK/wAlRh+bN/8AaU/lKvk4ktP1epTP4Yf3AluPBTeWsx69Kcma+sdon37SGD47i8Q2VKjM1r2BVNB+PUTNR4/XoVcmILEXGYNqQD5UyF5SrdPiApkgd1Smb6bX/wB1mTn7iCNiFCMGK07NY31uSBcebH/Wa8lKTl+H4x4zG/TLjteMXxPKfKJSuLxXTx49Oqh+z2/5mxzny6tDDVK6uzMrA2OXLZmA9L+R5lc5xdqdSixuC1Cmfuuh/sJ0Xm8dTh1c+tAsPsM/+0z5bWrGOYnqep/xfjpFpyRruO4/1WPhLhKbU6pI76OIYIbnRWAZdL2/iMs1Tl7qVqrVCekWuqgjUsgDN6gg/wD71q/wbe4xY/rp/wDxiSNfF12NVMzvZxmNMkgLmIsAoDDxpfxPNvM77enSIiOlgHCKSA3ZmuFuXYa5GLg6ADQ/6SJaphUfpqq7g3BzDNc6aE2teYf+mV2BJTM5yt1Kj5bjKFyFdbEXa/8A5nmtw5aKKatRFIuSB/EcxbTyTr4HgSuZiPayImeoXYT7PFFrqD6gGe51wiIgIiICIiAiIgIiICIiBU+ZsPR66tVcqWUaa2Kg67D6a30ijj8KlstN6jdthlLMSbEfOdwbX92HrNvm7D0itN6rFACVuNu8edD6H8yIwDYQnqHEWyEXLtTB7DmU3te2VdPUD1kZtEe5SilpjcQ3zzFTRD06GWxFgcqCxLAsSoNhmW34nNucKhpYyo42xOHXY3F6bAnXz2sfxLzV4hhDU6aFmJdFLLWVBkrvnzKb6gMwFt+6Vn4kvhXoK+GqIzYdwFUZjcgEFDpsyhlvt7xTNSLRO/Tt+PkmutS1OH8HxlfDDpi9C5dQWUXYaEgb30tJDkzFjFUK+AdrZlLUm3sQbkfZrG31lq5K4lSrYWmaICpl0UaW9Rb1veb3/VKatkCEN1AhFlG+ob/LN9+ZNomNfuP0w14kRMTv+3M8JT4pgWdKVOoMx1KU+qjW0DKbEffT3k78PuV6wxH6rFdmW5VGPeztcFmHgan3vJ/H8wMyVEUdNst1ZXVtjqDbY2vNAcWILhRYvWS7NmbKKi3va8X5trRMRERM+5KcOtZiZmZ16QnGuSnqYuu3WoojuzqCzFgDqSVtbe/mSfL3JFGkyVXqde1mUWtTv4Nr939pj4eAxRNbnq0yVALHTMLE+CWmfCsFoJUXqZ6TEVFfMFIbSy/TT8yFuZmmvjvpKOJii3lpOca4Nh8W6PXQuUBAAdlFib65TrPvFeOYZKBpKw0QrlsTYKLFSTpsLTNwJKaYemCjfLdj4u2p8+85vznmqVzg6A7q9cldCSqEfuVP8oS/3meb2mIiZ6hfFKxMzEdymfhvxI0cK9TpMzV6tSruEHTUDUE7gASzV+YHKVHp9NUvlUH/ABN1u5B0tZpX1wFTDrTQq1fD0wVVb9OoqkC6qw0K2/hb8ibx5/4XSrhCDTqsFVy1EqEvYZXbbQWOlx7yKTNVOIrXF2qZqQ+S4W4I3vZGv5sfWZeM8E6xpGoQoSmFbLvfyq32B2m1U5mUoMqhy2gKn9u5YhRffUC+gnrDUnrvh3awUIHYDYtowtr7eRtI2rFo1KdL2pO6rKi2AHpPUCJJAiIgIiICIiAiIgIiICIiBp8WwK1qTU22YaW3BGoI97zn6com46dfJ3E6pcjRl0IIsQGIv7mdMlQ5k4M4q9aixXMTcA2sxABYeLkD8yu+Ot/a3Hnvj+mUXR5Lq5Coq0+5SG7X3Wp1aRBve4bQ3Oonqv8AD92uOutlC9L9s3FqvU79dfIH1ksmLrZKJHY2cLUBUNpsDpsCQNRtm9pF4rH1n/xPmW62F17iMyXUHfMlgfNxIfLY/wALfnc35VV8PW4PiHqa1MJUcs6qpvSub5gPI9fzL5gqlDEtSxCVAdLjKRZrbH7SH4/jTiVamxBV17QQqsDlDraxuQbWuZQ6nCq+HdnwrZkJXMhX9u9RdRb+E7i4l0RpmmdurpwzDC93uFvoagsoqDaw9b6QmCpLnARTmcKS9yLILDf001nM6POFkK4inVo9qgHKSmanoLso2t6j0kriOa8G6jJiEtUULUWpUW6kEHOMx87TrjoFQ0sPTeooRiLfLkS2YgXudB4/E1sXxXDl0pvUFW7WK2JAOmhI03/tK7xvnvh3QemlamxZbDIM+23yg+kqh43Xr5kwmHIDlD1KoyAFARdVGpvcnxAsfEOeTQw75rZmcrTpKLMbeBuT4+kq3La41q9TFoy9XolyGFx0gfkX023lk4B8PQT1sa5ZyfmY5NT4UbAH0lu/6pw/DN0kNM1lQpkQZ3soLZDa+vsdzIzaI9pVpa30xtXjz/TpYao+IVlrLTzJTYdtRmHaqPa2p9dQJwvFYpqjtUc5ndizH1LG5n6BxGAXiuBD1aXTLXI2tpsykG9vxtOKcS5Vr0hmCFkNrG3r6es7WYmNwWrNbTWfcPPLvM1fBuGpEMvmnUGZD9vB9xYzr3IfxFw9dyMTUFCswVUVzamfXK/y5ix2Nj6XnBz6bH0i86i/YoM+z8z8pfELF4Gyq3WoD/s1SSAP6G3X6aj2nauUviHhMdZFbo1z/wBmqQGJ/oOz/bX2gW6IiAiIgIiICIiAiIgIiICYsTQV1KMLqw1/5HvMsQKHiaWJw1QqD1FY6MfmYWtprodhfXa8zYXmllADoSQALlrMza+LfT6ZhLbj8EtVcrj3BGhU+qnwZVmwdbD1LVG6lJvkY7qRt9/+PrAnOD8XFYHQqwtcEg6MLqQR4Ildf4gUyHHQqMyi4VSrBhnyMQw/lO9rzHheLGh/iUxcEq1RFC3UaqQAtranS/gzXephT+4MJT7nIqXKhrO2psDpd7E308+8heLT9MrsNsUb+JG2vxDj2Hc0icOOnUHdVL9iHPlK5lU9w3sbbytsKVXqlMIhyipkLMBY0zqKhYADTXQ6bS+4PC4F6nROEpqULFM6IcxvckX1a+/naSHEejSqIyYak1WsSufKikm2zNluQRK/HJ+V/wAXjxHVHK6agUg9MU1YVGWplpANoqlQlyysdWvr6Sao8Oxjs7UxiUQPhyiALSvTqqetcgDuXTzpeW9uYmTqKlFUyZrC9rZfJUW0I9IXimKqDtU5Mw76aBWIZL2UVDsG0Jj4Mz7s783Wv0UhWsRyTinFqrqaNN6wUVqpa1NiCHvZtbD2PuLye4bylSFqhql16/WXKLD/AAwmUk3JFtb6GbC4Gq4c4p9DTAXvIVWy2ZioIWeKPE6VCklPOHIFv2l3uct9DuT5vcztcFIQvzcto1vUfprYPH0qFOnSwa2p9WxLsXOoubAktrawvaamPpvXt19AWPTpgDObrYZV9QT52tMlLEVH7KFPpZrkE61G0AvZtvqdNN5aOCcEWj3td6rbsxLEX1sL7DWWxGo1DLMzM7lDH4eYOrQ6deipY6hlNnp6bK41+vg+lpy7m34SYnDXfCk4qkP4QAKyj3XZ/qtj7T9BT4ROuPx0QQSCCCDYgggg+hB1Bifp7mvkTB48E1qeSrbSvTstQelzazD2YGcW5t+GWMwd3QfqaA16lJTmUf109SPqLj6QNjlL4pYvC2Ssf1VAaZXP7ij+ip5+jX+onaOVuc8Jjx+xU/ctdqT9tQf+3yPcXE/LIM906hUhlJVlN1ZSVIPqCNQfcQP2JE4Lyl8XcRQy08YDiaW2cWFZR9dn+9j7mdj5e5kw2NTPhqq1LfMuzr/mQ6iBLxEQEREBERARPlp5Ke8D3Pl5jNL3ng4c+sDPeeKqqwIYAgixBsQR7iYDhD/NMZwJ/mMCJ4hy5e/QqtT/AKCxK/byPzIbFfqaVxUWk1xa5FgR7na3t7y2Nw5v5jMbcKY/xmBVcPxJwUYUKfoSmUtbbQjxb38SS4fxR3JFVApXVTuPsTrf7CbVflSm2pAv6gAH8iax5Jp+GYa30bzA18fxOrnZVakEuoGbKSQw7gbncbgW1mpXxtXQNiaaZTbtPce7tuqj00t6ySTkemP4m8eR428TZo8pU11Gp9TAr2GpLUcANVqEq131AN3uFN7m4tb6CS+E5YuwJy0kHy5dahvrcs17ak23kzR4Tl0U2HtYTMuAP8xgZsFgqdIWQAX3J1ZvqTqZs3mmMGf5pkGGPrA2bxMIo+89Cn7wMk+WnwLPsClc3/DXB427hf09c/8AdpAAMf60+VvrofecW5s5DxmAu1ROpR8V6V2W39Y3T76e5n6afN4tNaolTxlsfBgfkcGdc+A3LzGpUxzXCqppUvGYkguT6gWUfW/pJvmb4UUsSxekFwtQnu6YvTb1Jp7A+6ke95deBcLbC0KVCmAEpKFHqbbk+5NyfrAmomFM/m0yiB9iIgIiICIiAiIgIiICIiAiIgIiICIiAiIgIiICIiAiIgIiICIiAiIgIiICIiAiIgIiICIiAiIgIiICIiAiIgIiICIiAiIgIiICIiAiIgIiICIiAiIgIiICIiAiIgIiICIiAiIgIiICIiAiIgIiICIiAiIgIiICIiAiIgIiICIiAiIgIiICIiAiIgIiICIiAiIgIiICIiAiIgf/2Q==">
            <a:extLst>
              <a:ext uri="{FF2B5EF4-FFF2-40B4-BE49-F238E27FC236}">
                <a16:creationId xmlns:a16="http://schemas.microsoft.com/office/drawing/2014/main" id="{7002E6FB-EC67-466F-A97C-822C30CB9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6776" y="-1333500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8199" name="AutoShape 15" descr="data:image/jpeg;base64,/9j/4AAQSkZJRgABAQAAAQABAAD/2wCEAAkGBxQTEhQUEhQWExMVFBobFRUUFBUVGBcYFhgdGBkYFxgZHSggHRolHBoZIjEhJSkrLi4uGCIzODMsOSgtLisBCgoKDg0OGxAQGy4kHyUvNy80NjQzNzcsLzQsLywvLC80NDQ0LCwuLyw0LDQsLyw3LCwsNCw4LC0sNywsLDcsN//AABEIAOEA4QMBIgACEQEDEQH/xAAcAAEAAgMBAQEAAAAAAAAAAAAABQYDBAcCAQj/xAA8EAACAQIEBQIFAgQFAwUBAAABAgADEQQSITEFBhMiQVFhBzJxgZEUI0JSYrEzcqHB0RVD4ReCs8LwFv/EABkBAQADAQEAAAAAAAAAAAAAAAACAwQBBf/EACURAQACAgICAAYDAAAAAAAAAAABAgMRBCESMRMUMkFRYSJxgf/aAAwDAQACEQMRAD8A7jERAREQEREBERAREQEREBERAREQEREBERAREQEREBERAREQEREBERAREQEREBERAREQEREBERAREQEREBERAREQEREBERAREQEREBERAREQEREBERARE8s4GpNh7wPUTSrcUpLoW1/G2+p0mNOKq18qk5d9V3te2hOsCRiQicy0SLi522DH5rgeLbgjebFLj9AgHPluL9wK73Hn6GBJxMVHEo4ujBh7EGZYCIiAiIgIiICIiAiIgIiICIiAiIgIiICIiAnitVVQWYhQBck6WmPGYtaalnIAHvv7D3lZq4qriDemmmU5Xc9gIB2U+b5Rm18wJHE8adgeimmv7lTsQb2PduLiRGIqB9K2JLsFuUojxYNofOg/DTd4y1Pp5XdmamuZkp/xWW3cQCFGt/G95hoYikj0V/T2zqgzPdgAwsFXQjYe0DUo4mmMrUcO7nvGZsw3a7KbA3N2Ok3MKK6B6dGgEVb5DY2vm8l2FyRfaTPGOotFjQHeLZQoB8gGw22kbiMFiuouWozU7LrmVSDe7ZxoD+D4geBQxpGgVDk0HYe8NsbeCvp5nqrhsWDoaZAY2zBbkG1r6W01Glpp4TguIqBgztTHepLO5L2a6nKdl9/Im5Q5bbOrVGUqrk9MBigVgBYXPqLwNf8ATV2AZRRexOVlCi4U3UXBFgddtiPQyVbFvSVWKuy/xLozrfa1ib/k+s98K4b0TUClcjNmVQLMt/BN9QPGk0sVwN2dmSpZScy6sSr+CDfbf7GVZb2rH8a7TpWtvc6S+C4jTq/K2oFyp0YX9RNq8q9fB4kOGIVgDcWOo9QG0Prb7epkpw7imY5KimnU9G2b/KfMjTPEzqYmP7StimI3E7SsREvVEREBERAREQEREBERAREQEREBMWJrBFLHx4G5PgCZZAcWBrMVuVopcttdyB49htr5EDWoOtav+5+4wXMNDkQA2AX+Y66mY+IcLZ6j5nVBVcKuY3JUJoFA/qJOvpNTC8bRFCUaQpsQnzbklkW2nzdrE/aev0uKxCnNe2ZrFiUFijKLKQCBcjxMN+bWesceUtUcWY7vOoSNLC4airhqpdT2tTDZgSygHtXW5A+0+UOLYZXppSRdVFn7VsG2ALakyN4twqhhqLV8VVWlTRU+VQe5VsQFI7ixOgteUqvWrY9gMz4XDqvbS6gFZlX+OoRpT+ii/vORPLvPqKw7rj1+8yvLfEDDUWZcXUTDkDSmczVN9iAN5C8X+JFJ3X9P+r6eVsxp4ZhdrdpBcA2vvMfL3LmFpZBTUJncKCtM3JIvq7C5+s2a1IM1qQNjTewa2bOh1PkWCi9prx1mtdWnbNe0TO4jSI/9QKQBFSpWQvTGb9QlVAKgfXKRoBl9/MsXBsL+qCulRK1EFxdayvZXXt+VjYhrm0j8RgSaFIjKXqKxt3MWCDcgWA83+kqeL4EyO2IofsVERWFTD/tvZiAb20YZtwRrLEXSf/5/EEqSUzAKCQ1j2jKQTlu11t5mFeXquc0wAFCqc4BCMyk5c1x8xUna9rAyu8l86Nh6xocQftqN+3XAApl21tU8oxHn5ZdeYqFc1EekXKhbWQ3s173y5gCCNNbwNdeA1wb5yCStyKr38hvABt2ttqQR5mJkxgBDWqa66K1ifGhuLG3219plq4DEg1AMzKKY6d3IvdwxU2YHMBmG/gazVpUMWgZgtS51Pyks1soYi9idEv7FoFn4XjeoozCzgdwN9xvv9vyJvSlDH4hHz1Fcqp0Ugje9u4C17E308Aby34TErURXXVWFxAzREQEREBERAREQEREBERAREQNXiOJ6dMsBc7KPVibAfkyuYYhFqdcktUFgpIBy9qsAToO5z+PMkeZuIGmEVBmdibaXtYWvbzqbfeRmD4JVchqjWuBct3N8yPYeALhhOSQ9U+LUKS2w9LMygkF7r2hS5bM12O33khx3iZp4Zat+mGKZ3tfpo2rNY+gmti+DYZaZV6gBVFuxIuFQZSQPcaedTKr8SeYab0KWDoMStaxqlQRbD0/nXX+JiAlveQi2Ov8AGNQn43t33KAJxHE66VT1HpqQMMGACqAbGu42DsNvQWl34VyiUCdiAhqobNrmV1st7b+dLzR5exFWjSrFKQYoyhRvlBtYZV3FtZcOXuIGtSzEgsGIaylbEeLHzYiQpyKXt4wnfBelfKUfh+VyFs1UqQ6smTMQhW+2ck6/7T1w3A4ZbuKhPSqOCzsFGZgAwOguP/Mj+ZXfruoarrSVqaoWtnuBsPGh+5mJ8BX7wad71lc3CXOZDmyZwRvuZepS9WjgKShW6dr5wCS++lxvpp9NJ6qcVwdM5AqjQAlaXaA2ouQLZdbyN4fy5V7c4UDp1EN2ue65U6e7f6TZocrNkdXde+mq6AmzIQQ2tr6C0Ctcw4dK1Io9Pq1GaopCqFUhNbWudhrf2kdyPzrUwxXB171UJH6eozWYJ5pvpqyjb2l9pcApK4JqXbqZgLqNbWYeTY2nPPiDwKitO+GcGohz0zmucykm2nrqPv7TvjM/ZHyj8ulc2VKi4cvTYqVZSxBIOUHXUSEpcfq0iUIDrTLZ2ZmZioYE2YnXtYHX0kjwDmGhjaFIbmtTGZCDocvcpPtYiK/EMIjODS1XMpvTFmIAQqCdza32mPPxsvn5Vtrpqw8jH4eMxvtGHmqpc3RGAvexZSfAsNfP9jJnlvigqFqdgGUZu0gg3Otraen5kbX4nSJBpYcZQ69RslPZrjL9b6X9o4bxSkKyFaHTLEKWGTTPrY23GxjHizVndrbdyZMVo1WulxEQImtmIiICIiAiIgIiICIiAnyfZ8gVfmfi3RqXVVZxT1LHQDWw9dT/AG3lfGJxVXtRqhua2iK1sxJ7SfoVIJOl5YOPVsOlYmqvUcKLAi4Gnv2i/r7iYjzMwuUpDINiW1Nw2U5QNBdfXzMuTBfJbu2oaseemOsaruUcvKFRrgAUgS2pYlrEIy7XJ7wRv6ysU+FirxKrSZlYU6KIWpXtmqMzvYsSSdF1Mt9bjOIIzZwoRM1kC99qiqb2Jt2te1/Ep3AKvRxnECb3TuF9yAhyn72ksXDx1t1Hc9I5eXktXueoXzCYPBu5UOKjsgDLnOoS2vbbXQTc4hxCjgaS2pnKWIAS29r3JJnNMJialHp4hdhUIHuVAJU/UGXLnqstXAJWQ3XOjA+zAr+df9J6vyOLHlrH2np5U87LkxW77jtYOH4lK9MYpEHUNNgtze2UnT8iV/gXMtTEVKikIG6LMlgdGFrbk+s2fhpic+DK/wAlRh+bN/8AaU/lKvk4ktP1epTP4Yf3AluPBTeWsx69Kcma+sdon37SGD47i8Q2VKjM1r2BVNB+PUTNR4/XoVcmILEXGYNqQD5UyF5SrdPiApkgd1Smb6bX/wB1mTn7iCNiFCMGK07NY31uSBcebH/Wa8lKTl+H4x4zG/TLjteMXxPKfKJSuLxXTx49Oqh+z2/5mxzny6tDDVK6uzMrA2OXLZmA9L+R5lc5xdqdSixuC1Cmfuuh/sJ0Xm8dTh1c+tAsPsM/+0z5bWrGOYnqep/xfjpFpyRruO4/1WPhLhKbU6pI76OIYIbnRWAZdL2/iMs1Tl7qVqrVCekWuqgjUsgDN6gg/wD71q/wbe4xY/rp/wDxiSNfF12NVMzvZxmNMkgLmIsAoDDxpfxPNvM77enSIiOlgHCKSA3ZmuFuXYa5GLg6ADQ/6SJaphUfpqq7g3BzDNc6aE2teYf+mV2BJTM5yt1Kj5bjKFyFdbEXa/8A5nmtw5aKKatRFIuSB/EcxbTyTr4HgSuZiPayImeoXYT7PFFrqD6gGe51wiIgIiICIiAiIgIiICIiBU+ZsPR66tVcqWUaa2Kg67D6a30ijj8KlstN6jdthlLMSbEfOdwbX92HrNvm7D0itN6rFACVuNu8edD6H8yIwDYQnqHEWyEXLtTB7DmU3te2VdPUD1kZtEe5SilpjcQ3zzFTRD06GWxFgcqCxLAsSoNhmW34nNucKhpYyo42xOHXY3F6bAnXz2sfxLzV4hhDU6aFmJdFLLWVBkrvnzKb6gMwFt+6Vn4kvhXoK+GqIzYdwFUZjcgEFDpsyhlvt7xTNSLRO/Tt+PkmutS1OH8HxlfDDpi9C5dQWUXYaEgb30tJDkzFjFUK+AdrZlLUm3sQbkfZrG31lq5K4lSrYWmaICpl0UaW9Rb1veb3/VKatkCEN1AhFlG+ob/LN9+ZNomNfuP0w14kRMTv+3M8JT4pgWdKVOoMx1KU+qjW0DKbEffT3k78PuV6wxH6rFdmW5VGPeztcFmHgan3vJ/H8wMyVEUdNst1ZXVtjqDbY2vNAcWILhRYvWS7NmbKKi3va8X5trRMRERM+5KcOtZiZmZ16QnGuSnqYuu3WoojuzqCzFgDqSVtbe/mSfL3JFGkyVXqde1mUWtTv4Nr939pj4eAxRNbnq0yVALHTMLE+CWmfCsFoJUXqZ6TEVFfMFIbSy/TT8yFuZmmvjvpKOJii3lpOca4Nh8W6PXQuUBAAdlFib65TrPvFeOYZKBpKw0QrlsTYKLFSTpsLTNwJKaYemCjfLdj4u2p8+85vznmqVzg6A7q9cldCSqEfuVP8oS/3meb2mIiZ6hfFKxMzEdymfhvxI0cK9TpMzV6tSruEHTUDUE7gASzV+YHKVHp9NUvlUH/ABN1u5B0tZpX1wFTDrTQq1fD0wVVb9OoqkC6qw0K2/hb8ibx5/4XSrhCDTqsFVy1EqEvYZXbbQWOlx7yKTNVOIrXF2qZqQ+S4W4I3vZGv5sfWZeM8E6xpGoQoSmFbLvfyq32B2m1U5mUoMqhy2gKn9u5YhRffUC+gnrDUnrvh3awUIHYDYtowtr7eRtI2rFo1KdL2pO6rKi2AHpPUCJJAiIgIiICIiAiIgIiICIiBp8WwK1qTU22YaW3BGoI97zn6com46dfJ3E6pcjRl0IIsQGIv7mdMlQ5k4M4q9aixXMTcA2sxABYeLkD8yu+Ot/a3Hnvj+mUXR5Lq5Coq0+5SG7X3Wp1aRBve4bQ3Oonqv8AD92uOutlC9L9s3FqvU79dfIH1ksmLrZKJHY2cLUBUNpsDpsCQNRtm9pF4rH1n/xPmW62F17iMyXUHfMlgfNxIfLY/wALfnc35VV8PW4PiHqa1MJUcs6qpvSub5gPI9fzL5gqlDEtSxCVAdLjKRZrbH7SH4/jTiVamxBV17QQqsDlDraxuQbWuZQ6nCq+HdnwrZkJXMhX9u9RdRb+E7i4l0RpmmdurpwzDC93uFvoagsoqDaw9b6QmCpLnARTmcKS9yLILDf001nM6POFkK4inVo9qgHKSmanoLso2t6j0kriOa8G6jJiEtUULUWpUW6kEHOMx87TrjoFQ0sPTeooRiLfLkS2YgXudB4/E1sXxXDl0pvUFW7WK2JAOmhI03/tK7xvnvh3QemlamxZbDIM+23yg+kqh43Xr5kwmHIDlD1KoyAFARdVGpvcnxAsfEOeTQw75rZmcrTpKLMbeBuT4+kq3La41q9TFoy9XolyGFx0gfkX023lk4B8PQT1sa5ZyfmY5NT4UbAH0lu/6pw/DN0kNM1lQpkQZ3soLZDa+vsdzIzaI9pVpa30xtXjz/TpYao+IVlrLTzJTYdtRmHaqPa2p9dQJwvFYpqjtUc5ndizH1LG5n6BxGAXiuBD1aXTLXI2tpsykG9vxtOKcS5Vr0hmCFkNrG3r6es7WYmNwWrNbTWfcPPLvM1fBuGpEMvmnUGZD9vB9xYzr3IfxFw9dyMTUFCswVUVzamfXK/y5ix2Nj6XnBz6bH0i86i/YoM+z8z8pfELF4Gyq3WoD/s1SSAP6G3X6aj2nauUviHhMdZFbo1z/wBmqQGJ/oOz/bX2gW6IiAiIgIiICIiAiIgIiICYsTQV1KMLqw1/5HvMsQKHiaWJw1QqD1FY6MfmYWtprodhfXa8zYXmllADoSQALlrMza+LfT6ZhLbj8EtVcrj3BGhU+qnwZVmwdbD1LVG6lJvkY7qRt9/+PrAnOD8XFYHQqwtcEg6MLqQR4Ildf4gUyHHQqMyi4VSrBhnyMQw/lO9rzHheLGh/iUxcEq1RFC3UaqQAtranS/gzXephT+4MJT7nIqXKhrO2psDpd7E308+8heLT9MrsNsUb+JG2vxDj2Hc0icOOnUHdVL9iHPlK5lU9w3sbbytsKVXqlMIhyipkLMBY0zqKhYADTXQ6bS+4PC4F6nROEpqULFM6IcxvckX1a+/naSHEejSqIyYak1WsSufKikm2zNluQRK/HJ+V/wAXjxHVHK6agUg9MU1YVGWplpANoqlQlyysdWvr6Sao8Oxjs7UxiUQPhyiALSvTqqetcgDuXTzpeW9uYmTqKlFUyZrC9rZfJUW0I9IXimKqDtU5Mw76aBWIZL2UVDsG0Jj4Mz7s783Wv0UhWsRyTinFqrqaNN6wUVqpa1NiCHvZtbD2PuLye4bylSFqhql16/WXKLD/AAwmUk3JFtb6GbC4Gq4c4p9DTAXvIVWy2ZioIWeKPE6VCklPOHIFv2l3uct9DuT5vcztcFIQvzcto1vUfprYPH0qFOnSwa2p9WxLsXOoubAktrawvaamPpvXt19AWPTpgDObrYZV9QT52tMlLEVH7KFPpZrkE61G0AvZtvqdNN5aOCcEWj3td6rbsxLEX1sL7DWWxGo1DLMzM7lDH4eYOrQ6deipY6hlNnp6bK41+vg+lpy7m34SYnDXfCk4qkP4QAKyj3XZ/qtj7T9BT4ROuPx0QQSCCCDYgggg+hB1Bifp7mvkTB48E1qeSrbSvTstQelzazD2YGcW5t+GWMwd3QfqaA16lJTmUf109SPqLj6QNjlL4pYvC2Ssf1VAaZXP7ij+ip5+jX+onaOVuc8Jjx+xU/ctdqT9tQf+3yPcXE/LIM906hUhlJVlN1ZSVIPqCNQfcQP2JE4Lyl8XcRQy08YDiaW2cWFZR9dn+9j7mdj5e5kw2NTPhqq1LfMuzr/mQ6iBLxEQEREBERARPlp5Ke8D3Pl5jNL3ng4c+sDPeeKqqwIYAgixBsQR7iYDhD/NMZwJ/mMCJ4hy5e/QqtT/AKCxK/byPzIbFfqaVxUWk1xa5FgR7na3t7y2Nw5v5jMbcKY/xmBVcPxJwUYUKfoSmUtbbQjxb38SS4fxR3JFVApXVTuPsTrf7CbVflSm2pAv6gAH8iax5Jp+GYa30bzA18fxOrnZVakEuoGbKSQw7gbncbgW1mpXxtXQNiaaZTbtPce7tuqj00t6ySTkemP4m8eR428TZo8pU11Gp9TAr2GpLUcANVqEq131AN3uFN7m4tb6CS+E5YuwJy0kHy5dahvrcs17ak23kzR4Tl0U2HtYTMuAP8xgZsFgqdIWQAX3J1ZvqTqZs3mmMGf5pkGGPrA2bxMIo+89Cn7wMk+WnwLPsClc3/DXB427hf09c/8AdpAAMf60+VvrofecW5s5DxmAu1ROpR8V6V2W39Y3T76e5n6afN4tNaolTxlsfBgfkcGdc+A3LzGpUxzXCqppUvGYkguT6gWUfW/pJvmb4UUsSxekFwtQnu6YvTb1Jp7A+6ke95deBcLbC0KVCmAEpKFHqbbk+5NyfrAmomFM/m0yiB9iIgIiICIiAiIgIiICIiAiIgIiICIiAiIgIiICIiAiIgIiICIiAiIgIiICIiAiIgIiICIiAiIgIiICIiAiIgIiICIiAiIgIiICIiAiIgIiICIiAiIgIiICIiAiIgIiICIiAiIgIiICIiAiIgIiICIiAiIgIiICIiAiIgIiICIiAiIgIiICIiAiIgIiICIiAiIgIiICIiAiIgf/2Q==">
            <a:extLst>
              <a:ext uri="{FF2B5EF4-FFF2-40B4-BE49-F238E27FC236}">
                <a16:creationId xmlns:a16="http://schemas.microsoft.com/office/drawing/2014/main" id="{75AD4333-DEB6-4828-8B70-73FF8595B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9176" y="-1181100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8200" name="AutoShape 17" descr="data:image/jpeg;base64,/9j/4AAQSkZJRgABAQAAAQABAAD/2wCEAAkGBxQTEhQUEhQWExMVFBobFRUUFBUVGBcYFhgdGBkYFxgZHSggHRolHBoZIjEhJSkrLi4uGCIzODMsOSgtLisBCgoKDg0OGxAQGy4kHyUvNy80NjQzNzcsLzQsLywvLC80NDQ0LCwuLyw0LDQsLyw3LCwsNCw4LC0sNywsLDcsN//AABEIAOEA4QMBIgACEQEDEQH/xAAcAAEAAgMBAQEAAAAAAAAAAAAABQYDBAcCAQj/xAA8EAACAQIEBQIFAgQFAwUBAAABAgADEQQSITEFBhMiQVFhBzJxgZEUI0JSYrEzcqHB0RVD4ReCs8LwFv/EABkBAQADAQEAAAAAAAAAAAAAAAACAwQBBf/EACURAQACAgICAAYDAAAAAAAAAAABAgMRBCESMRMUMkFRYSJxgf/aAAwDAQACEQMRAD8A7jERAREQEREBERAREQEREBERAREQEREBERAREQEREBERAREQEREBERAREQEREBERAREQEREBERAREQEREBERAREQEREBERAREQEREBERAREQEREBERARE8s4GpNh7wPUTSrcUpLoW1/G2+p0mNOKq18qk5d9V3te2hOsCRiQicy0SLi522DH5rgeLbgjebFLj9AgHPluL9wK73Hn6GBJxMVHEo4ujBh7EGZYCIiAiIgIiICIiAiIgIiICIiAiIgIiICIiAnitVVQWYhQBck6WmPGYtaalnIAHvv7D3lZq4qriDemmmU5Xc9gIB2U+b5Rm18wJHE8adgeimmv7lTsQb2PduLiRGIqB9K2JLsFuUojxYNofOg/DTd4y1Pp5XdmamuZkp/xWW3cQCFGt/G95hoYikj0V/T2zqgzPdgAwsFXQjYe0DUo4mmMrUcO7nvGZsw3a7KbA3N2Ok3MKK6B6dGgEVb5DY2vm8l2FyRfaTPGOotFjQHeLZQoB8gGw22kbiMFiuouWozU7LrmVSDe7ZxoD+D4geBQxpGgVDk0HYe8NsbeCvp5nqrhsWDoaZAY2zBbkG1r6W01Glpp4TguIqBgztTHepLO5L2a6nKdl9/Im5Q5bbOrVGUqrk9MBigVgBYXPqLwNf8ATV2AZRRexOVlCi4U3UXBFgddtiPQyVbFvSVWKuy/xLozrfa1ib/k+s98K4b0TUClcjNmVQLMt/BN9QPGk0sVwN2dmSpZScy6sSr+CDfbf7GVZb2rH8a7TpWtvc6S+C4jTq/K2oFyp0YX9RNq8q9fB4kOGIVgDcWOo9QG0Prb7epkpw7imY5KimnU9G2b/KfMjTPEzqYmP7StimI3E7SsREvVEREBERAREQEREBERAREQEREBMWJrBFLHx4G5PgCZZAcWBrMVuVopcttdyB49htr5EDWoOtav+5+4wXMNDkQA2AX+Y66mY+IcLZ6j5nVBVcKuY3JUJoFA/qJOvpNTC8bRFCUaQpsQnzbklkW2nzdrE/aev0uKxCnNe2ZrFiUFijKLKQCBcjxMN+bWesceUtUcWY7vOoSNLC4airhqpdT2tTDZgSygHtXW5A+0+UOLYZXppSRdVFn7VsG2ALakyN4twqhhqLV8VVWlTRU+VQe5VsQFI7ixOgteUqvWrY9gMz4XDqvbS6gFZlX+OoRpT+ii/vORPLvPqKw7rj1+8yvLfEDDUWZcXUTDkDSmczVN9iAN5C8X+JFJ3X9P+r6eVsxp4ZhdrdpBcA2vvMfL3LmFpZBTUJncKCtM3JIvq7C5+s2a1IM1qQNjTewa2bOh1PkWCi9prx1mtdWnbNe0TO4jSI/9QKQBFSpWQvTGb9QlVAKgfXKRoBl9/MsXBsL+qCulRK1EFxdayvZXXt+VjYhrm0j8RgSaFIjKXqKxt3MWCDcgWA83+kqeL4EyO2IofsVERWFTD/tvZiAb20YZtwRrLEXSf/5/EEqSUzAKCQ1j2jKQTlu11t5mFeXquc0wAFCqc4BCMyk5c1x8xUna9rAyu8l86Nh6xocQftqN+3XAApl21tU8oxHn5ZdeYqFc1EekXKhbWQ3s173y5gCCNNbwNdeA1wb5yCStyKr38hvABt2ttqQR5mJkxgBDWqa66K1ifGhuLG3219plq4DEg1AMzKKY6d3IvdwxU2YHMBmG/gazVpUMWgZgtS51Pyks1soYi9idEv7FoFn4XjeoozCzgdwN9xvv9vyJvSlDH4hHz1Fcqp0Ugje9u4C17E308Aby34TErURXXVWFxAzREQEREBERAREQEREBERAREQNXiOJ6dMsBc7KPVibAfkyuYYhFqdcktUFgpIBy9qsAToO5z+PMkeZuIGmEVBmdibaXtYWvbzqbfeRmD4JVchqjWuBct3N8yPYeALhhOSQ9U+LUKS2w9LMygkF7r2hS5bM12O33khx3iZp4Zat+mGKZ3tfpo2rNY+gmti+DYZaZV6gBVFuxIuFQZSQPcaedTKr8SeYab0KWDoMStaxqlQRbD0/nXX+JiAlveQi2Ov8AGNQn43t33KAJxHE66VT1HpqQMMGACqAbGu42DsNvQWl34VyiUCdiAhqobNrmV1st7b+dLzR5exFWjSrFKQYoyhRvlBtYZV3FtZcOXuIGtSzEgsGIaylbEeLHzYiQpyKXt4wnfBelfKUfh+VyFs1UqQ6smTMQhW+2ck6/7T1w3A4ZbuKhPSqOCzsFGZgAwOguP/Mj+ZXfruoarrSVqaoWtnuBsPGh+5mJ8BX7wad71lc3CXOZDmyZwRvuZepS9WjgKShW6dr5wCS++lxvpp9NJ6qcVwdM5AqjQAlaXaA2ouQLZdbyN4fy5V7c4UDp1EN2ue65U6e7f6TZocrNkdXde+mq6AmzIQQ2tr6C0Ctcw4dK1Io9Pq1GaopCqFUhNbWudhrf2kdyPzrUwxXB171UJH6eozWYJ5pvpqyjb2l9pcApK4JqXbqZgLqNbWYeTY2nPPiDwKitO+GcGohz0zmucykm2nrqPv7TvjM/ZHyj8ulc2VKi4cvTYqVZSxBIOUHXUSEpcfq0iUIDrTLZ2ZmZioYE2YnXtYHX0kjwDmGhjaFIbmtTGZCDocvcpPtYiK/EMIjODS1XMpvTFmIAQqCdza32mPPxsvn5Vtrpqw8jH4eMxvtGHmqpc3RGAvexZSfAsNfP9jJnlvigqFqdgGUZu0gg3Otraen5kbX4nSJBpYcZQ69RslPZrjL9b6X9o4bxSkKyFaHTLEKWGTTPrY23GxjHizVndrbdyZMVo1WulxEQImtmIiICIiAiIgIiICIiAnyfZ8gVfmfi3RqXVVZxT1LHQDWw9dT/AG3lfGJxVXtRqhua2iK1sxJ7SfoVIJOl5YOPVsOlYmqvUcKLAi4Gnv2i/r7iYjzMwuUpDINiW1Nw2U5QNBdfXzMuTBfJbu2oaseemOsaruUcvKFRrgAUgS2pYlrEIy7XJ7wRv6ysU+FirxKrSZlYU6KIWpXtmqMzvYsSSdF1Mt9bjOIIzZwoRM1kC99qiqb2Jt2te1/Ep3AKvRxnECb3TuF9yAhyn72ksXDx1t1Hc9I5eXktXueoXzCYPBu5UOKjsgDLnOoS2vbbXQTc4hxCjgaS2pnKWIAS29r3JJnNMJialHp4hdhUIHuVAJU/UGXLnqstXAJWQ3XOjA+zAr+df9J6vyOLHlrH2np5U87LkxW77jtYOH4lK9MYpEHUNNgtze2UnT8iV/gXMtTEVKikIG6LMlgdGFrbk+s2fhpic+DK/wAlRh+bN/8AaU/lKvk4ktP1epTP4Yf3AluPBTeWsx69Kcma+sdon37SGD47i8Q2VKjM1r2BVNB+PUTNR4/XoVcmILEXGYNqQD5UyF5SrdPiApkgd1Smb6bX/wB1mTn7iCNiFCMGK07NY31uSBcebH/Wa8lKTl+H4x4zG/TLjteMXxPKfKJSuLxXTx49Oqh+z2/5mxzny6tDDVK6uzMrA2OXLZmA9L+R5lc5xdqdSixuC1Cmfuuh/sJ0Xm8dTh1c+tAsPsM/+0z5bWrGOYnqep/xfjpFpyRruO4/1WPhLhKbU6pI76OIYIbnRWAZdL2/iMs1Tl7qVqrVCekWuqgjUsgDN6gg/wD71q/wbe4xY/rp/wDxiSNfF12NVMzvZxmNMkgLmIsAoDDxpfxPNvM77enSIiOlgHCKSA3ZmuFuXYa5GLg6ADQ/6SJaphUfpqq7g3BzDNc6aE2teYf+mV2BJTM5yt1Kj5bjKFyFdbEXa/8A5nmtw5aKKatRFIuSB/EcxbTyTr4HgSuZiPayImeoXYT7PFFrqD6gGe51wiIgIiICIiAiIgIiICIiBU+ZsPR66tVcqWUaa2Kg67D6a30ijj8KlstN6jdthlLMSbEfOdwbX92HrNvm7D0itN6rFACVuNu8edD6H8yIwDYQnqHEWyEXLtTB7DmU3te2VdPUD1kZtEe5SilpjcQ3zzFTRD06GWxFgcqCxLAsSoNhmW34nNucKhpYyo42xOHXY3F6bAnXz2sfxLzV4hhDU6aFmJdFLLWVBkrvnzKb6gMwFt+6Vn4kvhXoK+GqIzYdwFUZjcgEFDpsyhlvt7xTNSLRO/Tt+PkmutS1OH8HxlfDDpi9C5dQWUXYaEgb30tJDkzFjFUK+AdrZlLUm3sQbkfZrG31lq5K4lSrYWmaICpl0UaW9Rb1veb3/VKatkCEN1AhFlG+ob/LN9+ZNomNfuP0w14kRMTv+3M8JT4pgWdKVOoMx1KU+qjW0DKbEffT3k78PuV6wxH6rFdmW5VGPeztcFmHgan3vJ/H8wMyVEUdNst1ZXVtjqDbY2vNAcWILhRYvWS7NmbKKi3va8X5trRMRERM+5KcOtZiZmZ16QnGuSnqYuu3WoojuzqCzFgDqSVtbe/mSfL3JFGkyVXqde1mUWtTv4Nr939pj4eAxRNbnq0yVALHTMLE+CWmfCsFoJUXqZ6TEVFfMFIbSy/TT8yFuZmmvjvpKOJii3lpOca4Nh8W6PXQuUBAAdlFib65TrPvFeOYZKBpKw0QrlsTYKLFSTpsLTNwJKaYemCjfLdj4u2p8+85vznmqVzg6A7q9cldCSqEfuVP8oS/3meb2mIiZ6hfFKxMzEdymfhvxI0cK9TpMzV6tSruEHTUDUE7gASzV+YHKVHp9NUvlUH/ABN1u5B0tZpX1wFTDrTQq1fD0wVVb9OoqkC6qw0K2/hb8ibx5/4XSrhCDTqsFVy1EqEvYZXbbQWOlx7yKTNVOIrXF2qZqQ+S4W4I3vZGv5sfWZeM8E6xpGoQoSmFbLvfyq32B2m1U5mUoMqhy2gKn9u5YhRffUC+gnrDUnrvh3awUIHYDYtowtr7eRtI2rFo1KdL2pO6rKi2AHpPUCJJAiIgIiICIiAiIgIiICIiBp8WwK1qTU22YaW3BGoI97zn6com46dfJ3E6pcjRl0IIsQGIv7mdMlQ5k4M4q9aixXMTcA2sxABYeLkD8yu+Ot/a3Hnvj+mUXR5Lq5Coq0+5SG7X3Wp1aRBve4bQ3Oonqv8AD92uOutlC9L9s3FqvU79dfIH1ksmLrZKJHY2cLUBUNpsDpsCQNRtm9pF4rH1n/xPmW62F17iMyXUHfMlgfNxIfLY/wALfnc35VV8PW4PiHqa1MJUcs6qpvSub5gPI9fzL5gqlDEtSxCVAdLjKRZrbH7SH4/jTiVamxBV17QQqsDlDraxuQbWuZQ6nCq+HdnwrZkJXMhX9u9RdRb+E7i4l0RpmmdurpwzDC93uFvoagsoqDaw9b6QmCpLnARTmcKS9yLILDf001nM6POFkK4inVo9qgHKSmanoLso2t6j0kriOa8G6jJiEtUULUWpUW6kEHOMx87TrjoFQ0sPTeooRiLfLkS2YgXudB4/E1sXxXDl0pvUFW7WK2JAOmhI03/tK7xvnvh3QemlamxZbDIM+23yg+kqh43Xr5kwmHIDlD1KoyAFARdVGpvcnxAsfEOeTQw75rZmcrTpKLMbeBuT4+kq3La41q9TFoy9XolyGFx0gfkX023lk4B8PQT1sa5ZyfmY5NT4UbAH0lu/6pw/DN0kNM1lQpkQZ3soLZDa+vsdzIzaI9pVpa30xtXjz/TpYao+IVlrLTzJTYdtRmHaqPa2p9dQJwvFYpqjtUc5ndizH1LG5n6BxGAXiuBD1aXTLXI2tpsykG9vxtOKcS5Vr0hmCFkNrG3r6es7WYmNwWrNbTWfcPPLvM1fBuGpEMvmnUGZD9vB9xYzr3IfxFw9dyMTUFCswVUVzamfXK/y5ix2Nj6XnBz6bH0i86i/YoM+z8z8pfELF4Gyq3WoD/s1SSAP6G3X6aj2nauUviHhMdZFbo1z/wBmqQGJ/oOz/bX2gW6IiAiIgIiICIiAiIgIiICYsTQV1KMLqw1/5HvMsQKHiaWJw1QqD1FY6MfmYWtprodhfXa8zYXmllADoSQALlrMza+LfT6ZhLbj8EtVcrj3BGhU+qnwZVmwdbD1LVG6lJvkY7qRt9/+PrAnOD8XFYHQqwtcEg6MLqQR4Ildf4gUyHHQqMyi4VSrBhnyMQw/lO9rzHheLGh/iUxcEq1RFC3UaqQAtranS/gzXephT+4MJT7nIqXKhrO2psDpd7E308+8heLT9MrsNsUb+JG2vxDj2Hc0icOOnUHdVL9iHPlK5lU9w3sbbytsKVXqlMIhyipkLMBY0zqKhYADTXQ6bS+4PC4F6nROEpqULFM6IcxvckX1a+/naSHEejSqIyYak1WsSufKikm2zNluQRK/HJ+V/wAXjxHVHK6agUg9MU1YVGWplpANoqlQlyysdWvr6Sao8Oxjs7UxiUQPhyiALSvTqqetcgDuXTzpeW9uYmTqKlFUyZrC9rZfJUW0I9IXimKqDtU5Mw76aBWIZL2UVDsG0Jj4Mz7s783Wv0UhWsRyTinFqrqaNN6wUVqpa1NiCHvZtbD2PuLye4bylSFqhql16/WXKLD/AAwmUk3JFtb6GbC4Gq4c4p9DTAXvIVWy2ZioIWeKPE6VCklPOHIFv2l3uct9DuT5vcztcFIQvzcto1vUfprYPH0qFOnSwa2p9WxLsXOoubAktrawvaamPpvXt19AWPTpgDObrYZV9QT52tMlLEVH7KFPpZrkE61G0AvZtvqdNN5aOCcEWj3td6rbsxLEX1sL7DWWxGo1DLMzM7lDH4eYOrQ6deipY6hlNnp6bK41+vg+lpy7m34SYnDXfCk4qkP4QAKyj3XZ/qtj7T9BT4ROuPx0QQSCCCDYgggg+hB1Bifp7mvkTB48E1qeSrbSvTstQelzazD2YGcW5t+GWMwd3QfqaA16lJTmUf109SPqLj6QNjlL4pYvC2Ssf1VAaZXP7ij+ip5+jX+onaOVuc8Jjx+xU/ctdqT9tQf+3yPcXE/LIM906hUhlJVlN1ZSVIPqCNQfcQP2JE4Lyl8XcRQy08YDiaW2cWFZR9dn+9j7mdj5e5kw2NTPhqq1LfMuzr/mQ6iBLxEQEREBERARPlp5Ke8D3Pl5jNL3ng4c+sDPeeKqqwIYAgixBsQR7iYDhD/NMZwJ/mMCJ4hy5e/QqtT/AKCxK/byPzIbFfqaVxUWk1xa5FgR7na3t7y2Nw5v5jMbcKY/xmBVcPxJwUYUKfoSmUtbbQjxb38SS4fxR3JFVApXVTuPsTrf7CbVflSm2pAv6gAH8iax5Jp+GYa30bzA18fxOrnZVakEuoGbKSQw7gbncbgW1mpXxtXQNiaaZTbtPce7tuqj00t6ySTkemP4m8eR428TZo8pU11Gp9TAr2GpLUcANVqEq131AN3uFN7m4tb6CS+E5YuwJy0kHy5dahvrcs17ak23kzR4Tl0U2HtYTMuAP8xgZsFgqdIWQAX3J1ZvqTqZs3mmMGf5pkGGPrA2bxMIo+89Cn7wMk+WnwLPsClc3/DXB427hf09c/8AdpAAMf60+VvrofecW5s5DxmAu1ROpR8V6V2W39Y3T76e5n6afN4tNaolTxlsfBgfkcGdc+A3LzGpUxzXCqppUvGYkguT6gWUfW/pJvmb4UUsSxekFwtQnu6YvTb1Jp7A+6ke95deBcLbC0KVCmAEpKFHqbbk+5NyfrAmomFM/m0yiB9iIgIiICIiAiIgIiICIiAiIgIiICIiAiIgIiICIiAiIgIiICIiAiIgIiICIiAiIgIiICIiAiIgIiICIiAiIgIiICIiAiIgIiICIiAiIgIiICIiAiIgIiICIiAiIgIiICIiAiIgIiICIiAiIgIiICIiAiIgIiICIiAiIgIiICIiAiIgIiICIiAiIgIiICIiAiIgIiICIiAiIgf/2Q==">
            <a:extLst>
              <a:ext uri="{FF2B5EF4-FFF2-40B4-BE49-F238E27FC236}">
                <a16:creationId xmlns:a16="http://schemas.microsoft.com/office/drawing/2014/main" id="{D7FCE6A8-D11E-4EC1-A08C-0DF32F3B36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41576" y="-1141413"/>
            <a:ext cx="3743325" cy="374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8201" name="AutoShape 19" descr="data:image/jpeg;base64,/9j/4AAQSkZJRgABAQAAAQABAAD/2wCEAAkGBxQTEhQUEhQWExMVFBobFRUUFBUVGBcYFhgdGBkYFxgZHSggHRolHBoZIjEhJSkrLi4uGCIzODMsOSgtLisBCgoKDg0OGxAQGy4kHyUvNy80NjQzNzcsLzQsLywvLC80NDQ0LCwuLyw0LDQsLyw3LCwsNCw4LC0sNywsLDcsN//AABEIAOEA4QMBIgACEQEDEQH/xAAcAAEAAgMBAQEAAAAAAAAAAAAABQYDBAcCAQj/xAA8EAACAQIEBQIFAgQFAwUBAAABAgADEQQSITEFBhMiQVFhBzJxgZEUI0JSYrEzcqHB0RVD4ReCs8LwFv/EABkBAQADAQEAAAAAAAAAAAAAAAACAwQBBf/EACURAQACAgICAAYDAAAAAAAAAAABAgMRBCESMRMUMkFRYSJxgf/aAAwDAQACEQMRAD8A7jERAREQEREBERAREQEREBERAREQEREBERAREQEREBERAREQEREBERAREQEREBERAREQEREBERAREQEREBERAREQEREBERAREQEREBERAREQEREBERARE8s4GpNh7wPUTSrcUpLoW1/G2+p0mNOKq18qk5d9V3te2hOsCRiQicy0SLi522DH5rgeLbgjebFLj9AgHPluL9wK73Hn6GBJxMVHEo4ujBh7EGZYCIiAiIgIiICIiAiIgIiICIiAiIgIiICIiAnitVVQWYhQBck6WmPGYtaalnIAHvv7D3lZq4qriDemmmU5Xc9gIB2U+b5Rm18wJHE8adgeimmv7lTsQb2PduLiRGIqB9K2JLsFuUojxYNofOg/DTd4y1Pp5XdmamuZkp/xWW3cQCFGt/G95hoYikj0V/T2zqgzPdgAwsFXQjYe0DUo4mmMrUcO7nvGZsw3a7KbA3N2Ok3MKK6B6dGgEVb5DY2vm8l2FyRfaTPGOotFjQHeLZQoB8gGw22kbiMFiuouWozU7LrmVSDe7ZxoD+D4geBQxpGgVDk0HYe8NsbeCvp5nqrhsWDoaZAY2zBbkG1r6W01Glpp4TguIqBgztTHepLO5L2a6nKdl9/Im5Q5bbOrVGUqrk9MBigVgBYXPqLwNf8ATV2AZRRexOVlCi4U3UXBFgddtiPQyVbFvSVWKuy/xLozrfa1ib/k+s98K4b0TUClcjNmVQLMt/BN9QPGk0sVwN2dmSpZScy6sSr+CDfbf7GVZb2rH8a7TpWtvc6S+C4jTq/K2oFyp0YX9RNq8q9fB4kOGIVgDcWOo9QG0Prb7epkpw7imY5KimnU9G2b/KfMjTPEzqYmP7StimI3E7SsREvVEREBERAREQEREBERAREQEREBMWJrBFLHx4G5PgCZZAcWBrMVuVopcttdyB49htr5EDWoOtav+5+4wXMNDkQA2AX+Y66mY+IcLZ6j5nVBVcKuY3JUJoFA/qJOvpNTC8bRFCUaQpsQnzbklkW2nzdrE/aev0uKxCnNe2ZrFiUFijKLKQCBcjxMN+bWesceUtUcWY7vOoSNLC4airhqpdT2tTDZgSygHtXW5A+0+UOLYZXppSRdVFn7VsG2ALakyN4twqhhqLV8VVWlTRU+VQe5VsQFI7ixOgteUqvWrY9gMz4XDqvbS6gFZlX+OoRpT+ii/vORPLvPqKw7rj1+8yvLfEDDUWZcXUTDkDSmczVN9iAN5C8X+JFJ3X9P+r6eVsxp4ZhdrdpBcA2vvMfL3LmFpZBTUJncKCtM3JIvq7C5+s2a1IM1qQNjTewa2bOh1PkWCi9prx1mtdWnbNe0TO4jSI/9QKQBFSpWQvTGb9QlVAKgfXKRoBl9/MsXBsL+qCulRK1EFxdayvZXXt+VjYhrm0j8RgSaFIjKXqKxt3MWCDcgWA83+kqeL4EyO2IofsVERWFTD/tvZiAb20YZtwRrLEXSf/5/EEqSUzAKCQ1j2jKQTlu11t5mFeXquc0wAFCqc4BCMyk5c1x8xUna9rAyu8l86Nh6xocQftqN+3XAApl21tU8oxHn5ZdeYqFc1EekXKhbWQ3s173y5gCCNNbwNdeA1wb5yCStyKr38hvABt2ttqQR5mJkxgBDWqa66K1ifGhuLG3219plq4DEg1AMzKKY6d3IvdwxU2YHMBmG/gazVpUMWgZgtS51Pyks1soYi9idEv7FoFn4XjeoozCzgdwN9xvv9vyJvSlDH4hHz1Fcqp0Ugje9u4C17E308Aby34TErURXXVWFxAzREQEREBERAREQEREBERAREQNXiOJ6dMsBc7KPVibAfkyuYYhFqdcktUFgpIBy9qsAToO5z+PMkeZuIGmEVBmdibaXtYWvbzqbfeRmD4JVchqjWuBct3N8yPYeALhhOSQ9U+LUKS2w9LMygkF7r2hS5bM12O33khx3iZp4Zat+mGKZ3tfpo2rNY+gmti+DYZaZV6gBVFuxIuFQZSQPcaedTKr8SeYab0KWDoMStaxqlQRbD0/nXX+JiAlveQi2Ov8AGNQn43t33KAJxHE66VT1HpqQMMGACqAbGu42DsNvQWl34VyiUCdiAhqobNrmV1st7b+dLzR5exFWjSrFKQYoyhRvlBtYZV3FtZcOXuIGtSzEgsGIaylbEeLHzYiQpyKXt4wnfBelfKUfh+VyFs1UqQ6smTMQhW+2ck6/7T1w3A4ZbuKhPSqOCzsFGZgAwOguP/Mj+ZXfruoarrSVqaoWtnuBsPGh+5mJ8BX7wad71lc3CXOZDmyZwRvuZepS9WjgKShW6dr5wCS++lxvpp9NJ6qcVwdM5AqjQAlaXaA2ouQLZdbyN4fy5V7c4UDp1EN2ue65U6e7f6TZocrNkdXde+mq6AmzIQQ2tr6C0Ctcw4dK1Io9Pq1GaopCqFUhNbWudhrf2kdyPzrUwxXB171UJH6eozWYJ5pvpqyjb2l9pcApK4JqXbqZgLqNbWYeTY2nPPiDwKitO+GcGohz0zmucykm2nrqPv7TvjM/ZHyj8ulc2VKi4cvTYqVZSxBIOUHXUSEpcfq0iUIDrTLZ2ZmZioYE2YnXtYHX0kjwDmGhjaFIbmtTGZCDocvcpPtYiK/EMIjODS1XMpvTFmIAQqCdza32mPPxsvn5Vtrpqw8jH4eMxvtGHmqpc3RGAvexZSfAsNfP9jJnlvigqFqdgGUZu0gg3Otraen5kbX4nSJBpYcZQ69RslPZrjL9b6X9o4bxSkKyFaHTLEKWGTTPrY23GxjHizVndrbdyZMVo1WulxEQImtmIiICIiAiIgIiICIiAnyfZ8gVfmfi3RqXVVZxT1LHQDWw9dT/AG3lfGJxVXtRqhua2iK1sxJ7SfoVIJOl5YOPVsOlYmqvUcKLAi4Gnv2i/r7iYjzMwuUpDINiW1Nw2U5QNBdfXzMuTBfJbu2oaseemOsaruUcvKFRrgAUgS2pYlrEIy7XJ7wRv6ysU+FirxKrSZlYU6KIWpXtmqMzvYsSSdF1Mt9bjOIIzZwoRM1kC99qiqb2Jt2te1/Ep3AKvRxnECb3TuF9yAhyn72ksXDx1t1Hc9I5eXktXueoXzCYPBu5UOKjsgDLnOoS2vbbXQTc4hxCjgaS2pnKWIAS29r3JJnNMJialHp4hdhUIHuVAJU/UGXLnqstXAJWQ3XOjA+zAr+df9J6vyOLHlrH2np5U87LkxW77jtYOH4lK9MYpEHUNNgtze2UnT8iV/gXMtTEVKikIG6LMlgdGFrbk+s2fhpic+DK/wAlRh+bN/8AaU/lKvk4ktP1epTP4Yf3AluPBTeWsx69Kcma+sdon37SGD47i8Q2VKjM1r2BVNB+PUTNR4/XoVcmILEXGYNqQD5UyF5SrdPiApkgd1Smb6bX/wB1mTn7iCNiFCMGK07NY31uSBcebH/Wa8lKTl+H4x4zG/TLjteMXxPKfKJSuLxXTx49Oqh+z2/5mxzny6tDDVK6uzMrA2OXLZmA9L+R5lc5xdqdSixuC1Cmfuuh/sJ0Xm8dTh1c+tAsPsM/+0z5bWrGOYnqep/xfjpFpyRruO4/1WPhLhKbU6pI76OIYIbnRWAZdL2/iMs1Tl7qVqrVCekWuqgjUsgDN6gg/wD71q/wbe4xY/rp/wDxiSNfF12NVMzvZxmNMkgLmIsAoDDxpfxPNvM77enSIiOlgHCKSA3ZmuFuXYa5GLg6ADQ/6SJaphUfpqq7g3BzDNc6aE2teYf+mV2BJTM5yt1Kj5bjKFyFdbEXa/8A5nmtw5aKKatRFIuSB/EcxbTyTr4HgSuZiPayImeoXYT7PFFrqD6gGe51wiIgIiICIiAiIgIiICIiBU+ZsPR66tVcqWUaa2Kg67D6a30ijj8KlstN6jdthlLMSbEfOdwbX92HrNvm7D0itN6rFACVuNu8edD6H8yIwDYQnqHEWyEXLtTB7DmU3te2VdPUD1kZtEe5SilpjcQ3zzFTRD06GWxFgcqCxLAsSoNhmW34nNucKhpYyo42xOHXY3F6bAnXz2sfxLzV4hhDU6aFmJdFLLWVBkrvnzKb6gMwFt+6Vn4kvhXoK+GqIzYdwFUZjcgEFDpsyhlvt7xTNSLRO/Tt+PkmutS1OH8HxlfDDpi9C5dQWUXYaEgb30tJDkzFjFUK+AdrZlLUm3sQbkfZrG31lq5K4lSrYWmaICpl0UaW9Rb1veb3/VKatkCEN1AhFlG+ob/LN9+ZNomNfuP0w14kRMTv+3M8JT4pgWdKVOoMx1KU+qjW0DKbEffT3k78PuV6wxH6rFdmW5VGPeztcFmHgan3vJ/H8wMyVEUdNst1ZXVtjqDbY2vNAcWILhRYvWS7NmbKKi3va8X5trRMRERM+5KcOtZiZmZ16QnGuSnqYuu3WoojuzqCzFgDqSVtbe/mSfL3JFGkyVXqde1mUWtTv4Nr939pj4eAxRNbnq0yVALHTMLE+CWmfCsFoJUXqZ6TEVFfMFIbSy/TT8yFuZmmvjvpKOJii3lpOca4Nh8W6PXQuUBAAdlFib65TrPvFeOYZKBpKw0QrlsTYKLFSTpsLTNwJKaYemCjfLdj4u2p8+85vznmqVzg6A7q9cldCSqEfuVP8oS/3meb2mIiZ6hfFKxMzEdymfhvxI0cK9TpMzV6tSruEHTUDUE7gASzV+YHKVHp9NUvlUH/ABN1u5B0tZpX1wFTDrTQq1fD0wVVb9OoqkC6qw0K2/hb8ibx5/4XSrhCDTqsFVy1EqEvYZXbbQWOlx7yKTNVOIrXF2qZqQ+S4W4I3vZGv5sfWZeM8E6xpGoQoSmFbLvfyq32B2m1U5mUoMqhy2gKn9u5YhRffUC+gnrDUnrvh3awUIHYDYtowtr7eRtI2rFo1KdL2pO6rKi2AHpPUCJJAiIgIiICIiAiIgIiICIiBp8WwK1qTU22YaW3BGoI97zn6com46dfJ3E6pcjRl0IIsQGIv7mdMlQ5k4M4q9aixXMTcA2sxABYeLkD8yu+Ot/a3Hnvj+mUXR5Lq5Coq0+5SG7X3Wp1aRBve4bQ3Oonqv8AD92uOutlC9L9s3FqvU79dfIH1ksmLrZKJHY2cLUBUNpsDpsCQNRtm9pF4rH1n/xPmW62F17iMyXUHfMlgfNxIfLY/wALfnc35VV8PW4PiHqa1MJUcs6qpvSub5gPI9fzL5gqlDEtSxCVAdLjKRZrbH7SH4/jTiVamxBV17QQqsDlDraxuQbWuZQ6nCq+HdnwrZkJXMhX9u9RdRb+E7i4l0RpmmdurpwzDC93uFvoagsoqDaw9b6QmCpLnARTmcKS9yLILDf001nM6POFkK4inVo9qgHKSmanoLso2t6j0kriOa8G6jJiEtUULUWpUW6kEHOMx87TrjoFQ0sPTeooRiLfLkS2YgXudB4/E1sXxXDl0pvUFW7WK2JAOmhI03/tK7xvnvh3QemlamxZbDIM+23yg+kqh43Xr5kwmHIDlD1KoyAFARdVGpvcnxAsfEOeTQw75rZmcrTpKLMbeBuT4+kq3La41q9TFoy9XolyGFx0gfkX023lk4B8PQT1sa5ZyfmY5NT4UbAH0lu/6pw/DN0kNM1lQpkQZ3soLZDa+vsdzIzaI9pVpa30xtXjz/TpYao+IVlrLTzJTYdtRmHaqPa2p9dQJwvFYpqjtUc5ndizH1LG5n6BxGAXiuBD1aXTLXI2tpsykG9vxtOKcS5Vr0hmCFkNrG3r6es7WYmNwWrNbTWfcPPLvM1fBuGpEMvmnUGZD9vB9xYzr3IfxFw9dyMTUFCswVUVzamfXK/y5ix2Nj6XnBz6bH0i86i/YoM+z8z8pfELF4Gyq3WoD/s1SSAP6G3X6aj2nauUviHhMdZFbo1z/wBmqQGJ/oOz/bX2gW6IiAiIgIiICIiAiIgIiICYsTQV1KMLqw1/5HvMsQKHiaWJw1QqD1FY6MfmYWtprodhfXa8zYXmllADoSQALlrMza+LfT6ZhLbj8EtVcrj3BGhU+qnwZVmwdbD1LVG6lJvkY7qRt9/+PrAnOD8XFYHQqwtcEg6MLqQR4Ildf4gUyHHQqMyi4VSrBhnyMQw/lO9rzHheLGh/iUxcEq1RFC3UaqQAtranS/gzXephT+4MJT7nIqXKhrO2psDpd7E308+8heLT9MrsNsUb+JG2vxDj2Hc0icOOnUHdVL9iHPlK5lU9w3sbbytsKVXqlMIhyipkLMBY0zqKhYADTXQ6bS+4PC4F6nROEpqULFM6IcxvckX1a+/naSHEejSqIyYak1WsSufKikm2zNluQRK/HJ+V/wAXjxHVHK6agUg9MU1YVGWplpANoqlQlyysdWvr6Sao8Oxjs7UxiUQPhyiALSvTqqetcgDuXTzpeW9uYmTqKlFUyZrC9rZfJUW0I9IXimKqDtU5Mw76aBWIZL2UVDsG0Jj4Mz7s783Wv0UhWsRyTinFqrqaNN6wUVqpa1NiCHvZtbD2PuLye4bylSFqhql16/WXKLD/AAwmUk3JFtb6GbC4Gq4c4p9DTAXvIVWy2ZioIWeKPE6VCklPOHIFv2l3uct9DuT5vcztcFIQvzcto1vUfprYPH0qFOnSwa2p9WxLsXOoubAktrawvaamPpvXt19AWPTpgDObrYZV9QT52tMlLEVH7KFPpZrkE61G0AvZtvqdNN5aOCcEWj3td6rbsxLEX1sL7DWWxGo1DLMzM7lDH4eYOrQ6deipY6hlNnp6bK41+vg+lpy7m34SYnDXfCk4qkP4QAKyj3XZ/qtj7T9BT4ROuPx0QQSCCCDYgggg+hB1Bifp7mvkTB48E1qeSrbSvTstQelzazD2YGcW5t+GWMwd3QfqaA16lJTmUf109SPqLj6QNjlL4pYvC2Ssf1VAaZXP7ij+ip5+jX+onaOVuc8Jjx+xU/ctdqT9tQf+3yPcXE/LIM906hUhlJVlN1ZSVIPqCNQfcQP2JE4Lyl8XcRQy08YDiaW2cWFZR9dn+9j7mdj5e5kw2NTPhqq1LfMuzr/mQ6iBLxEQEREBERARPlp5Ke8D3Pl5jNL3ng4c+sDPeeKqqwIYAgixBsQR7iYDhD/NMZwJ/mMCJ4hy5e/QqtT/AKCxK/byPzIbFfqaVxUWk1xa5FgR7na3t7y2Nw5v5jMbcKY/xmBVcPxJwUYUKfoSmUtbbQjxb38SS4fxR3JFVApXVTuPsTrf7CbVflSm2pAv6gAH8iax5Jp+GYa30bzA18fxOrnZVakEuoGbKSQw7gbncbgW1mpXxtXQNiaaZTbtPce7tuqj00t6ySTkemP4m8eR428TZo8pU11Gp9TAr2GpLUcANVqEq131AN3uFN7m4tb6CS+E5YuwJy0kHy5dahvrcs17ak23kzR4Tl0U2HtYTMuAP8xgZsFgqdIWQAX3J1ZvqTqZs3mmMGf5pkGGPrA2bxMIo+89Cn7wMk+WnwLPsClc3/DXB427hf09c/8AdpAAMf60+VvrofecW5s5DxmAu1ROpR8V6V2W39Y3T76e5n6afN4tNaolTxlsfBgfkcGdc+A3LzGpUxzXCqppUvGYkguT6gWUfW/pJvmb4UUsSxekFwtQnu6YvTb1Jp7A+6ke95deBcLbC0KVCmAEpKFHqbbk+5NyfrAmomFM/m0yiB9iIgIiICIiAiIgIiICIiAiIgIiICIiAiIgIiICIiAiIgIiICIiAiIgIiICIiAiIgIiICIiAiIgIiICIiAiIgIiICIiAiIgIiICIiAiIgIiICIiAiIgIiICIiAiIgIiICIiAiIgIiICIiAiIgIiICIiAiIgIiICIiAiIgIiICIiAiIgIiICIiAiIgIiICIiAiIgIiICIiAiIgf/2Q==">
            <a:extLst>
              <a:ext uri="{FF2B5EF4-FFF2-40B4-BE49-F238E27FC236}">
                <a16:creationId xmlns:a16="http://schemas.microsoft.com/office/drawing/2014/main" id="{B8353F2A-7CD5-43AE-920E-F5396EAA04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93976" y="-876300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8202" name="AutoShape 21" descr="data:image/jpeg;base64,/9j/4AAQSkZJRgABAQAAAQABAAD/2wCEAAkGBxQTEhQUEhQWExMVFBobFRUUFBUVGBcYFhgdGBkYFxgZHSggHRolHBoZIjEhJSkrLi4uGCIzODMsOSgtLisBCgoKDg0OGxAQGy4kHyUvNy80NjQzNzcsLzQsLywvLC80NDQ0LCwuLyw0LDQsLyw3LCwsNCw4LC0sNywsLDcsN//AABEIAOEA4QMBIgACEQEDEQH/xAAcAAEAAgMBAQEAAAAAAAAAAAAABQYDBAcCAQj/xAA8EAACAQIEBQIFAgQFAwUBAAABAgADEQQSITEFBhMiQVFhBzJxgZEUI0JSYrEzcqHB0RVD4ReCs8LwFv/EABkBAQADAQEAAAAAAAAAAAAAAAACAwQBBf/EACURAQACAgICAAYDAAAAAAAAAAABAgMRBCESMRMUMkFRYSJxgf/aAAwDAQACEQMRAD8A7jERAREQEREBERAREQEREBERAREQEREBERAREQEREBERAREQEREBERAREQEREBERAREQEREBERAREQEREBERAREQEREBERAREQEREBERAREQEREBERARE8s4GpNh7wPUTSrcUpLoW1/G2+p0mNOKq18qk5d9V3te2hOsCRiQicy0SLi522DH5rgeLbgjebFLj9AgHPluL9wK73Hn6GBJxMVHEo4ujBh7EGZYCIiAiIgIiICIiAiIgIiICIiAiIgIiICIiAnitVVQWYhQBck6WmPGYtaalnIAHvv7D3lZq4qriDemmmU5Xc9gIB2U+b5Rm18wJHE8adgeimmv7lTsQb2PduLiRGIqB9K2JLsFuUojxYNofOg/DTd4y1Pp5XdmamuZkp/xWW3cQCFGt/G95hoYikj0V/T2zqgzPdgAwsFXQjYe0DUo4mmMrUcO7nvGZsw3a7KbA3N2Ok3MKK6B6dGgEVb5DY2vm8l2FyRfaTPGOotFjQHeLZQoB8gGw22kbiMFiuouWozU7LrmVSDe7ZxoD+D4geBQxpGgVDk0HYe8NsbeCvp5nqrhsWDoaZAY2zBbkG1r6W01Glpp4TguIqBgztTHepLO5L2a6nKdl9/Im5Q5bbOrVGUqrk9MBigVgBYXPqLwNf8ATV2AZRRexOVlCi4U3UXBFgddtiPQyVbFvSVWKuy/xLozrfa1ib/k+s98K4b0TUClcjNmVQLMt/BN9QPGk0sVwN2dmSpZScy6sSr+CDfbf7GVZb2rH8a7TpWtvc6S+C4jTq/K2oFyp0YX9RNq8q9fB4kOGIVgDcWOo9QG0Prb7epkpw7imY5KimnU9G2b/KfMjTPEzqYmP7StimI3E7SsREvVEREBERAREQEREBERAREQEREBMWJrBFLHx4G5PgCZZAcWBrMVuVopcttdyB49htr5EDWoOtav+5+4wXMNDkQA2AX+Y66mY+IcLZ6j5nVBVcKuY3JUJoFA/qJOvpNTC8bRFCUaQpsQnzbklkW2nzdrE/aev0uKxCnNe2ZrFiUFijKLKQCBcjxMN+bWesceUtUcWY7vOoSNLC4airhqpdT2tTDZgSygHtXW5A+0+UOLYZXppSRdVFn7VsG2ALakyN4twqhhqLV8VVWlTRU+VQe5VsQFI7ixOgteUqvWrY9gMz4XDqvbS6gFZlX+OoRpT+ii/vORPLvPqKw7rj1+8yvLfEDDUWZcXUTDkDSmczVN9iAN5C8X+JFJ3X9P+r6eVsxp4ZhdrdpBcA2vvMfL3LmFpZBTUJncKCtM3JIvq7C5+s2a1IM1qQNjTewa2bOh1PkWCi9prx1mtdWnbNe0TO4jSI/9QKQBFSpWQvTGb9QlVAKgfXKRoBl9/MsXBsL+qCulRK1EFxdayvZXXt+VjYhrm0j8RgSaFIjKXqKxt3MWCDcgWA83+kqeL4EyO2IofsVERWFTD/tvZiAb20YZtwRrLEXSf/5/EEqSUzAKCQ1j2jKQTlu11t5mFeXquc0wAFCqc4BCMyk5c1x8xUna9rAyu8l86Nh6xocQftqN+3XAApl21tU8oxHn5ZdeYqFc1EekXKhbWQ3s173y5gCCNNbwNdeA1wb5yCStyKr38hvABt2ttqQR5mJkxgBDWqa66K1ifGhuLG3219plq4DEg1AMzKKY6d3IvdwxU2YHMBmG/gazVpUMWgZgtS51Pyks1soYi9idEv7FoFn4XjeoozCzgdwN9xvv9vyJvSlDH4hHz1Fcqp0Ugje9u4C17E308Aby34TErURXXVWFxAzREQEREBERAREQEREBERAREQNXiOJ6dMsBc7KPVibAfkyuYYhFqdcktUFgpIBy9qsAToO5z+PMkeZuIGmEVBmdibaXtYWvbzqbfeRmD4JVchqjWuBct3N8yPYeALhhOSQ9U+LUKS2w9LMygkF7r2hS5bM12O33khx3iZp4Zat+mGKZ3tfpo2rNY+gmti+DYZaZV6gBVFuxIuFQZSQPcaedTKr8SeYab0KWDoMStaxqlQRbD0/nXX+JiAlveQi2Ov8AGNQn43t33KAJxHE66VT1HpqQMMGACqAbGu42DsNvQWl34VyiUCdiAhqobNrmV1st7b+dLzR5exFWjSrFKQYoyhRvlBtYZV3FtZcOXuIGtSzEgsGIaylbEeLHzYiQpyKXt4wnfBelfKUfh+VyFs1UqQ6smTMQhW+2ck6/7T1w3A4ZbuKhPSqOCzsFGZgAwOguP/Mj+ZXfruoarrSVqaoWtnuBsPGh+5mJ8BX7wad71lc3CXOZDmyZwRvuZepS9WjgKShW6dr5wCS++lxvpp9NJ6qcVwdM5AqjQAlaXaA2ouQLZdbyN4fy5V7c4UDp1EN2ue65U6e7f6TZocrNkdXde+mq6AmzIQQ2tr6C0Ctcw4dK1Io9Pq1GaopCqFUhNbWudhrf2kdyPzrUwxXB171UJH6eozWYJ5pvpqyjb2l9pcApK4JqXbqZgLqNbWYeTY2nPPiDwKitO+GcGohz0zmucykm2nrqPv7TvjM/ZHyj8ulc2VKi4cvTYqVZSxBIOUHXUSEpcfq0iUIDrTLZ2ZmZioYE2YnXtYHX0kjwDmGhjaFIbmtTGZCDocvcpPtYiK/EMIjODS1XMpvTFmIAQqCdza32mPPxsvn5Vtrpqw8jH4eMxvtGHmqpc3RGAvexZSfAsNfP9jJnlvigqFqdgGUZu0gg3Otraen5kbX4nSJBpYcZQ69RslPZrjL9b6X9o4bxSkKyFaHTLEKWGTTPrY23GxjHizVndrbdyZMVo1WulxEQImtmIiICIiAiIgIiICIiAnyfZ8gVfmfi3RqXVVZxT1LHQDWw9dT/AG3lfGJxVXtRqhua2iK1sxJ7SfoVIJOl5YOPVsOlYmqvUcKLAi4Gnv2i/r7iYjzMwuUpDINiW1Nw2U5QNBdfXzMuTBfJbu2oaseemOsaruUcvKFRrgAUgS2pYlrEIy7XJ7wRv6ysU+FirxKrSZlYU6KIWpXtmqMzvYsSSdF1Mt9bjOIIzZwoRM1kC99qiqb2Jt2te1/Ep3AKvRxnECb3TuF9yAhyn72ksXDx1t1Hc9I5eXktXueoXzCYPBu5UOKjsgDLnOoS2vbbXQTc4hxCjgaS2pnKWIAS29r3JJnNMJialHp4hdhUIHuVAJU/UGXLnqstXAJWQ3XOjA+zAr+df9J6vyOLHlrH2np5U87LkxW77jtYOH4lK9MYpEHUNNgtze2UnT8iV/gXMtTEVKikIG6LMlgdGFrbk+s2fhpic+DK/wAlRh+bN/8AaU/lKvk4ktP1epTP4Yf3AluPBTeWsx69Kcma+sdon37SGD47i8Q2VKjM1r2BVNB+PUTNR4/XoVcmILEXGYNqQD5UyF5SrdPiApkgd1Smb6bX/wB1mTn7iCNiFCMGK07NY31uSBcebH/Wa8lKTl+H4x4zG/TLjteMXxPKfKJSuLxXTx49Oqh+z2/5mxzny6tDDVK6uzMrA2OXLZmA9L+R5lc5xdqdSixuC1Cmfuuh/sJ0Xm8dTh1c+tAsPsM/+0z5bWrGOYnqep/xfjpFpyRruO4/1WPhLhKbU6pI76OIYIbnRWAZdL2/iMs1Tl7qVqrVCekWuqgjUsgDN6gg/wD71q/wbe4xY/rp/wDxiSNfF12NVMzvZxmNMkgLmIsAoDDxpfxPNvM77enSIiOlgHCKSA3ZmuFuXYa5GLg6ADQ/6SJaphUfpqq7g3BzDNc6aE2teYf+mV2BJTM5yt1Kj5bjKFyFdbEXa/8A5nmtw5aKKatRFIuSB/EcxbTyTr4HgSuZiPayImeoXYT7PFFrqD6gGe51wiIgIiICIiAiIgIiICIiBU+ZsPR66tVcqWUaa2Kg67D6a30ijj8KlstN6jdthlLMSbEfOdwbX92HrNvm7D0itN6rFACVuNu8edD6H8yIwDYQnqHEWyEXLtTB7DmU3te2VdPUD1kZtEe5SilpjcQ3zzFTRD06GWxFgcqCxLAsSoNhmW34nNucKhpYyo42xOHXY3F6bAnXz2sfxLzV4hhDU6aFmJdFLLWVBkrvnzKb6gMwFt+6Vn4kvhXoK+GqIzYdwFUZjcgEFDpsyhlvt7xTNSLRO/Tt+PkmutS1OH8HxlfDDpi9C5dQWUXYaEgb30tJDkzFjFUK+AdrZlLUm3sQbkfZrG31lq5K4lSrYWmaICpl0UaW9Rb1veb3/VKatkCEN1AhFlG+ob/LN9+ZNomNfuP0w14kRMTv+3M8JT4pgWdKVOoMx1KU+qjW0DKbEffT3k78PuV6wxH6rFdmW5VGPeztcFmHgan3vJ/H8wMyVEUdNst1ZXVtjqDbY2vNAcWILhRYvWS7NmbKKi3va8X5trRMRERM+5KcOtZiZmZ16QnGuSnqYuu3WoojuzqCzFgDqSVtbe/mSfL3JFGkyVXqde1mUWtTv4Nr939pj4eAxRNbnq0yVALHTMLE+CWmfCsFoJUXqZ6TEVFfMFIbSy/TT8yFuZmmvjvpKOJii3lpOca4Nh8W6PXQuUBAAdlFib65TrPvFeOYZKBpKw0QrlsTYKLFSTpsLTNwJKaYemCjfLdj4u2p8+85vznmqVzg6A7q9cldCSqEfuVP8oS/3meb2mIiZ6hfFKxMzEdymfhvxI0cK9TpMzV6tSruEHTUDUE7gASzV+YHKVHp9NUvlUH/ABN1u5B0tZpX1wFTDrTQq1fD0wVVb9OoqkC6qw0K2/hb8ibx5/4XSrhCDTqsFVy1EqEvYZXbbQWOlx7yKTNVOIrXF2qZqQ+S4W4I3vZGv5sfWZeM8E6xpGoQoSmFbLvfyq32B2m1U5mUoMqhy2gKn9u5YhRffUC+gnrDUnrvh3awUIHYDYtowtr7eRtI2rFo1KdL2pO6rKi2AHpPUCJJAiIgIiICIiAiIgIiICIiBp8WwK1qTU22YaW3BGoI97zn6com46dfJ3E6pcjRl0IIsQGIv7mdMlQ5k4M4q9aixXMTcA2sxABYeLkD8yu+Ot/a3Hnvj+mUXR5Lq5Coq0+5SG7X3Wp1aRBve4bQ3Oonqv8AD92uOutlC9L9s3FqvU79dfIH1ksmLrZKJHY2cLUBUNpsDpsCQNRtm9pF4rH1n/xPmW62F17iMyXUHfMlgfNxIfLY/wALfnc35VV8PW4PiHqa1MJUcs6qpvSub5gPI9fzL5gqlDEtSxCVAdLjKRZrbH7SH4/jTiVamxBV17QQqsDlDraxuQbWuZQ6nCq+HdnwrZkJXMhX9u9RdRb+E7i4l0RpmmdurpwzDC93uFvoagsoqDaw9b6QmCpLnARTmcKS9yLILDf001nM6POFkK4inVo9qgHKSmanoLso2t6j0kriOa8G6jJiEtUULUWpUW6kEHOMx87TrjoFQ0sPTeooRiLfLkS2YgXudB4/E1sXxXDl0pvUFW7WK2JAOmhI03/tK7xvnvh3QemlamxZbDIM+23yg+kqh43Xr5kwmHIDlD1KoyAFARdVGpvcnxAsfEOeTQw75rZmcrTpKLMbeBuT4+kq3La41q9TFoy9XolyGFx0gfkX023lk4B8PQT1sa5ZyfmY5NT4UbAH0lu/6pw/DN0kNM1lQpkQZ3soLZDa+vsdzIzaI9pVpa30xtXjz/TpYao+IVlrLTzJTYdtRmHaqPa2p9dQJwvFYpqjtUc5ndizH1LG5n6BxGAXiuBD1aXTLXI2tpsykG9vxtOKcS5Vr0hmCFkNrG3r6es7WYmNwWrNbTWfcPPLvM1fBuGpEMvmnUGZD9vB9xYzr3IfxFw9dyMTUFCswVUVzamfXK/y5ix2Nj6XnBz6bH0i86i/YoM+z8z8pfELF4Gyq3WoD/s1SSAP6G3X6aj2nauUviHhMdZFbo1z/wBmqQGJ/oOz/bX2gW6IiAiIgIiICIiAiIgIiICYsTQV1KMLqw1/5HvMsQKHiaWJw1QqD1FY6MfmYWtprodhfXa8zYXmllADoSQALlrMza+LfT6ZhLbj8EtVcrj3BGhU+qnwZVmwdbD1LVG6lJvkY7qRt9/+PrAnOD8XFYHQqwtcEg6MLqQR4Ildf4gUyHHQqMyi4VSrBhnyMQw/lO9rzHheLGh/iUxcEq1RFC3UaqQAtranS/gzXephT+4MJT7nIqXKhrO2psDpd7E308+8heLT9MrsNsUb+JG2vxDj2Hc0icOOnUHdVL9iHPlK5lU9w3sbbytsKVXqlMIhyipkLMBY0zqKhYADTXQ6bS+4PC4F6nROEpqULFM6IcxvckX1a+/naSHEejSqIyYak1WsSufKikm2zNluQRK/HJ+V/wAXjxHVHK6agUg9MU1YVGWplpANoqlQlyysdWvr6Sao8Oxjs7UxiUQPhyiALSvTqqetcgDuXTzpeW9uYmTqKlFUyZrC9rZfJUW0I9IXimKqDtU5Mw76aBWIZL2UVDsG0Jj4Mz7s783Wv0UhWsRyTinFqrqaNN6wUVqpa1NiCHvZtbD2PuLye4bylSFqhql16/WXKLD/AAwmUk3JFtb6GbC4Gq4c4p9DTAXvIVWy2ZioIWeKPE6VCklPOHIFv2l3uct9DuT5vcztcFIQvzcto1vUfprYPH0qFOnSwa2p9WxLsXOoubAktrawvaamPpvXt19AWPTpgDObrYZV9QT52tMlLEVH7KFPpZrkE61G0AvZtvqdNN5aOCcEWj3td6rbsxLEX1sL7DWWxGo1DLMzM7lDH4eYOrQ6deipY6hlNnp6bK41+vg+lpy7m34SYnDXfCk4qkP4QAKyj3XZ/qtj7T9BT4ROuPx0QQSCCCDYgggg+hB1Bifp7mvkTB48E1qeSrbSvTstQelzazD2YGcW5t+GWMwd3QfqaA16lJTmUf109SPqLj6QNjlL4pYvC2Ssf1VAaZXP7ij+ip5+jX+onaOVuc8Jjx+xU/ctdqT9tQf+3yPcXE/LIM906hUhlJVlN1ZSVIPqCNQfcQP2JE4Lyl8XcRQy08YDiaW2cWFZR9dn+9j7mdj5e5kw2NTPhqq1LfMuzr/mQ6iBLxEQEREBERARPlp5Ke8D3Pl5jNL3ng4c+sDPeeKqqwIYAgixBsQR7iYDhD/NMZwJ/mMCJ4hy5e/QqtT/AKCxK/byPzIbFfqaVxUWk1xa5FgR7na3t7y2Nw5v5jMbcKY/xmBVcPxJwUYUKfoSmUtbbQjxb38SS4fxR3JFVApXVTuPsTrf7CbVflSm2pAv6gAH8iax5Jp+GYa30bzA18fxOrnZVakEuoGbKSQw7gbncbgW1mpXxtXQNiaaZTbtPce7tuqj00t6ySTkemP4m8eR428TZo8pU11Gp9TAr2GpLUcANVqEq131AN3uFN7m4tb6CS+E5YuwJy0kHy5dahvrcs17ak23kzR4Tl0U2HtYTMuAP8xgZsFgqdIWQAX3J1ZvqTqZs3mmMGf5pkGGPrA2bxMIo+89Cn7wMk+WnwLPsClc3/DXB427hf09c/8AdpAAMf60+VvrofecW5s5DxmAu1ROpR8V6V2W39Y3T76e5n6afN4tNaolTxlsfBgfkcGdc+A3LzGpUxzXCqppUvGYkguT6gWUfW/pJvmb4UUsSxekFwtQnu6YvTb1Jp7A+6ke95deBcLbC0KVCmAEpKFHqbbk+5NyfrAmomFM/m0yiB9iIgIiICIiAiIgIiICIiAiIgIiICIiAiIgIiICIiAiIgIiICIiAiIgIiICIiAiIgIiICIiAiIgIiICIiAiIgIiICIiAiIgIiICIiAiIgIiICIiAiIgIiICIiAiIgIiICIiAiIgIiICIiAiIgIiICIiAiIgIiICIiAiIgIiICIiAiIgIiICIiAiIgIiICIiAiIgIiICIiAiIgf/2Q==">
            <a:extLst>
              <a:ext uri="{FF2B5EF4-FFF2-40B4-BE49-F238E27FC236}">
                <a16:creationId xmlns:a16="http://schemas.microsoft.com/office/drawing/2014/main" id="{98F11878-F806-4195-9F28-8735997369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6376" y="-723900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8203" name="AutoShape 23" descr="data:image/jpeg;base64,/9j/4AAQSkZJRgABAQAAAQABAAD/2wCEAAkGBxQTEhQUEhQWExMVFBobFRUUFBUVGBcYFhgdGBkYFxgZHSggHRolHBoZIjEhJSkrLi4uGCIzODMsOSgtLisBCgoKDg0OGxAQGy4kHyUvNy80NjQzNzcsLzQsLywvLC80NDQ0LCwuLyw0LDQsLyw3LCwsNCw4LC0sNywsLDcsN//AABEIAOEA4QMBIgACEQEDEQH/xAAcAAEAAgMBAQEAAAAAAAAAAAAABQYDBAcCAQj/xAA8EAACAQIEBQIFAgQFAwUBAAABAgADEQQSITEFBhMiQVFhBzJxgZEUI0JSYrEzcqHB0RVD4ReCs8LwFv/EABkBAQADAQEAAAAAAAAAAAAAAAACAwQBBf/EACURAQACAgICAAYDAAAAAAAAAAABAgMRBCESMRMUMkFRYSJxgf/aAAwDAQACEQMRAD8A7jERAREQEREBERAREQEREBERAREQEREBERAREQEREBERAREQEREBERAREQEREBERAREQEREBERAREQEREBERAREQEREBERAREQEREBERAREQEREBERARE8s4GpNh7wPUTSrcUpLoW1/G2+p0mNOKq18qk5d9V3te2hOsCRiQicy0SLi522DH5rgeLbgjebFLj9AgHPluL9wK73Hn6GBJxMVHEo4ujBh7EGZYCIiAiIgIiICIiAiIgIiICIiAiIgIiICIiAnitVVQWYhQBck6WmPGYtaalnIAHvv7D3lZq4qriDemmmU5Xc9gIB2U+b5Rm18wJHE8adgeimmv7lTsQb2PduLiRGIqB9K2JLsFuUojxYNofOg/DTd4y1Pp5XdmamuZkp/xWW3cQCFGt/G95hoYikj0V/T2zqgzPdgAwsFXQjYe0DUo4mmMrUcO7nvGZsw3a7KbA3N2Ok3MKK6B6dGgEVb5DY2vm8l2FyRfaTPGOotFjQHeLZQoB8gGw22kbiMFiuouWozU7LrmVSDe7ZxoD+D4geBQxpGgVDk0HYe8NsbeCvp5nqrhsWDoaZAY2zBbkG1r6W01Glpp4TguIqBgztTHepLO5L2a6nKdl9/Im5Q5bbOrVGUqrk9MBigVgBYXPqLwNf8ATV2AZRRexOVlCi4U3UXBFgddtiPQyVbFvSVWKuy/xLozrfa1ib/k+s98K4b0TUClcjNmVQLMt/BN9QPGk0sVwN2dmSpZScy6sSr+CDfbf7GVZb2rH8a7TpWtvc6S+C4jTq/K2oFyp0YX9RNq8q9fB4kOGIVgDcWOo9QG0Prb7epkpw7imY5KimnU9G2b/KfMjTPEzqYmP7StimI3E7SsREvVEREBERAREQEREBERAREQEREBMWJrBFLHx4G5PgCZZAcWBrMVuVopcttdyB49htr5EDWoOtav+5+4wXMNDkQA2AX+Y66mY+IcLZ6j5nVBVcKuY3JUJoFA/qJOvpNTC8bRFCUaQpsQnzbklkW2nzdrE/aev0uKxCnNe2ZrFiUFijKLKQCBcjxMN+bWesceUtUcWY7vOoSNLC4airhqpdT2tTDZgSygHtXW5A+0+UOLYZXppSRdVFn7VsG2ALakyN4twqhhqLV8VVWlTRU+VQe5VsQFI7ixOgteUqvWrY9gMz4XDqvbS6gFZlX+OoRpT+ii/vORPLvPqKw7rj1+8yvLfEDDUWZcXUTDkDSmczVN9iAN5C8X+JFJ3X9P+r6eVsxp4ZhdrdpBcA2vvMfL3LmFpZBTUJncKCtM3JIvq7C5+s2a1IM1qQNjTewa2bOh1PkWCi9prx1mtdWnbNe0TO4jSI/9QKQBFSpWQvTGb9QlVAKgfXKRoBl9/MsXBsL+qCulRK1EFxdayvZXXt+VjYhrm0j8RgSaFIjKXqKxt3MWCDcgWA83+kqeL4EyO2IofsVERWFTD/tvZiAb20YZtwRrLEXSf/5/EEqSUzAKCQ1j2jKQTlu11t5mFeXquc0wAFCqc4BCMyk5c1x8xUna9rAyu8l86Nh6xocQftqN+3XAApl21tU8oxHn5ZdeYqFc1EekXKhbWQ3s173y5gCCNNbwNdeA1wb5yCStyKr38hvABt2ttqQR5mJkxgBDWqa66K1ifGhuLG3219plq4DEg1AMzKKY6d3IvdwxU2YHMBmG/gazVpUMWgZgtS51Pyks1soYi9idEv7FoFn4XjeoozCzgdwN9xvv9vyJvSlDH4hHz1Fcqp0Ugje9u4C17E308Aby34TErURXXVWFxAzREQEREBERAREQEREBERAREQNXiOJ6dMsBc7KPVibAfkyuYYhFqdcktUFgpIBy9qsAToO5z+PMkeZuIGmEVBmdibaXtYWvbzqbfeRmD4JVchqjWuBct3N8yPYeALhhOSQ9U+LUKS2w9LMygkF7r2hS5bM12O33khx3iZp4Zat+mGKZ3tfpo2rNY+gmti+DYZaZV6gBVFuxIuFQZSQPcaedTKr8SeYab0KWDoMStaxqlQRbD0/nXX+JiAlveQi2Ov8AGNQn43t33KAJxHE66VT1HpqQMMGACqAbGu42DsNvQWl34VyiUCdiAhqobNrmV1st7b+dLzR5exFWjSrFKQYoyhRvlBtYZV3FtZcOXuIGtSzEgsGIaylbEeLHzYiQpyKXt4wnfBelfKUfh+VyFs1UqQ6smTMQhW+2ck6/7T1w3A4ZbuKhPSqOCzsFGZgAwOguP/Mj+ZXfruoarrSVqaoWtnuBsPGh+5mJ8BX7wad71lc3CXOZDmyZwRvuZepS9WjgKShW6dr5wCS++lxvpp9NJ6qcVwdM5AqjQAlaXaA2ouQLZdbyN4fy5V7c4UDp1EN2ue65U6e7f6TZocrNkdXde+mq6AmzIQQ2tr6C0Ctcw4dK1Io9Pq1GaopCqFUhNbWudhrf2kdyPzrUwxXB171UJH6eozWYJ5pvpqyjb2l9pcApK4JqXbqZgLqNbWYeTY2nPPiDwKitO+GcGohz0zmucykm2nrqPv7TvjM/ZHyj8ulc2VKi4cvTYqVZSxBIOUHXUSEpcfq0iUIDrTLZ2ZmZioYE2YnXtYHX0kjwDmGhjaFIbmtTGZCDocvcpPtYiK/EMIjODS1XMpvTFmIAQqCdza32mPPxsvn5Vtrpqw8jH4eMxvtGHmqpc3RGAvexZSfAsNfP9jJnlvigqFqdgGUZu0gg3Otraen5kbX4nSJBpYcZQ69RslPZrjL9b6X9o4bxSkKyFaHTLEKWGTTPrY23GxjHizVndrbdyZMVo1WulxEQImtmIiICIiAiIgIiICIiAnyfZ8gVfmfi3RqXVVZxT1LHQDWw9dT/AG3lfGJxVXtRqhua2iK1sxJ7SfoVIJOl5YOPVsOlYmqvUcKLAi4Gnv2i/r7iYjzMwuUpDINiW1Nw2U5QNBdfXzMuTBfJbu2oaseemOsaruUcvKFRrgAUgS2pYlrEIy7XJ7wRv6ysU+FirxKrSZlYU6KIWpXtmqMzvYsSSdF1Mt9bjOIIzZwoRM1kC99qiqb2Jt2te1/Ep3AKvRxnECb3TuF9yAhyn72ksXDx1t1Hc9I5eXktXueoXzCYPBu5UOKjsgDLnOoS2vbbXQTc4hxCjgaS2pnKWIAS29r3JJnNMJialHp4hdhUIHuVAJU/UGXLnqstXAJWQ3XOjA+zAr+df9J6vyOLHlrH2np5U87LkxW77jtYOH4lK9MYpEHUNNgtze2UnT8iV/gXMtTEVKikIG6LMlgdGFrbk+s2fhpic+DK/wAlRh+bN/8AaU/lKvk4ktP1epTP4Yf3AluPBTeWsx69Kcma+sdon37SGD47i8Q2VKjM1r2BVNB+PUTNR4/XoVcmILEXGYNqQD5UyF5SrdPiApkgd1Smb6bX/wB1mTn7iCNiFCMGK07NY31uSBcebH/Wa8lKTl+H4x4zG/TLjteMXxPKfKJSuLxXTx49Oqh+z2/5mxzny6tDDVK6uzMrA2OXLZmA9L+R5lc5xdqdSixuC1Cmfuuh/sJ0Xm8dTh1c+tAsPsM/+0z5bWrGOYnqep/xfjpFpyRruO4/1WPhLhKbU6pI76OIYIbnRWAZdL2/iMs1Tl7qVqrVCekWuqgjUsgDN6gg/wD71q/wbe4xY/rp/wDxiSNfF12NVMzvZxmNMkgLmIsAoDDxpfxPNvM77enSIiOlgHCKSA3ZmuFuXYa5GLg6ADQ/6SJaphUfpqq7g3BzDNc6aE2teYf+mV2BJTM5yt1Kj5bjKFyFdbEXa/8A5nmtw5aKKatRFIuSB/EcxbTyTr4HgSuZiPayImeoXYT7PFFrqD6gGe51wiIgIiICIiAiIgIiICIiBU+ZsPR66tVcqWUaa2Kg67D6a30ijj8KlstN6jdthlLMSbEfOdwbX92HrNvm7D0itN6rFACVuNu8edD6H8yIwDYQnqHEWyEXLtTB7DmU3te2VdPUD1kZtEe5SilpjcQ3zzFTRD06GWxFgcqCxLAsSoNhmW34nNucKhpYyo42xOHXY3F6bAnXz2sfxLzV4hhDU6aFmJdFLLWVBkrvnzKb6gMwFt+6Vn4kvhXoK+GqIzYdwFUZjcgEFDpsyhlvt7xTNSLRO/Tt+PkmutS1OH8HxlfDDpi9C5dQWUXYaEgb30tJDkzFjFUK+AdrZlLUm3sQbkfZrG31lq5K4lSrYWmaICpl0UaW9Rb1veb3/VKatkCEN1AhFlG+ob/LN9+ZNomNfuP0w14kRMTv+3M8JT4pgWdKVOoMx1KU+qjW0DKbEffT3k78PuV6wxH6rFdmW5VGPeztcFmHgan3vJ/H8wMyVEUdNst1ZXVtjqDbY2vNAcWILhRYvWS7NmbKKi3va8X5trRMRERM+5KcOtZiZmZ16QnGuSnqYuu3WoojuzqCzFgDqSVtbe/mSfL3JFGkyVXqde1mUWtTv4Nr939pj4eAxRNbnq0yVALHTMLE+CWmfCsFoJUXqZ6TEVFfMFIbSy/TT8yFuZmmvjvpKOJii3lpOca4Nh8W6PXQuUBAAdlFib65TrPvFeOYZKBpKw0QrlsTYKLFSTpsLTNwJKaYemCjfLdj4u2p8+85vznmqVzg6A7q9cldCSqEfuVP8oS/3meb2mIiZ6hfFKxMzEdymfhvxI0cK9TpMzV6tSruEHTUDUE7gASzV+YHKVHp9NUvlUH/ABN1u5B0tZpX1wFTDrTQq1fD0wVVb9OoqkC6qw0K2/hb8ibx5/4XSrhCDTqsFVy1EqEvYZXbbQWOlx7yKTNVOIrXF2qZqQ+S4W4I3vZGv5sfWZeM8E6xpGoQoSmFbLvfyq32B2m1U5mUoMqhy2gKn9u5YhRffUC+gnrDUnrvh3awUIHYDYtowtr7eRtI2rFo1KdL2pO6rKi2AHpPUCJJAiIgIiICIiAiIgIiICIiBp8WwK1qTU22YaW3BGoI97zn6com46dfJ3E6pcjRl0IIsQGIv7mdMlQ5k4M4q9aixXMTcA2sxABYeLkD8yu+Ot/a3Hnvj+mUXR5Lq5Coq0+5SG7X3Wp1aRBve4bQ3Oonqv8AD92uOutlC9L9s3FqvU79dfIH1ksmLrZKJHY2cLUBUNpsDpsCQNRtm9pF4rH1n/xPmW62F17iMyXUHfMlgfNxIfLY/wALfnc35VV8PW4PiHqa1MJUcs6qpvSub5gPI9fzL5gqlDEtSxCVAdLjKRZrbH7SH4/jTiVamxBV17QQqsDlDraxuQbWuZQ6nCq+HdnwrZkJXMhX9u9RdRb+E7i4l0RpmmdurpwzDC93uFvoagsoqDaw9b6QmCpLnARTmcKS9yLILDf001nM6POFkK4inVo9qgHKSmanoLso2t6j0kriOa8G6jJiEtUULUWpUW6kEHOMx87TrjoFQ0sPTeooRiLfLkS2YgXudB4/E1sXxXDl0pvUFW7WK2JAOmhI03/tK7xvnvh3QemlamxZbDIM+23yg+kqh43Xr5kwmHIDlD1KoyAFARdVGpvcnxAsfEOeTQw75rZmcrTpKLMbeBuT4+kq3La41q9TFoy9XolyGFx0gfkX023lk4B8PQT1sa5ZyfmY5NT4UbAH0lu/6pw/DN0kNM1lQpkQZ3soLZDa+vsdzIzaI9pVpa30xtXjz/TpYao+IVlrLTzJTYdtRmHaqPa2p9dQJwvFYpqjtUc5ndizH1LG5n6BxGAXiuBD1aXTLXI2tpsykG9vxtOKcS5Vr0hmCFkNrG3r6es7WYmNwWrNbTWfcPPLvM1fBuGpEMvmnUGZD9vB9xYzr3IfxFw9dyMTUFCswVUVzamfXK/y5ix2Nj6XnBz6bH0i86i/YoM+z8z8pfELF4Gyq3WoD/s1SSAP6G3X6aj2nauUviHhMdZFbo1z/wBmqQGJ/oOz/bX2gW6IiAiIgIiICIiAiIgIiICYsTQV1KMLqw1/5HvMsQKHiaWJw1QqD1FY6MfmYWtprodhfXa8zYXmllADoSQALlrMza+LfT6ZhLbj8EtVcrj3BGhU+qnwZVmwdbD1LVG6lJvkY7qRt9/+PrAnOD8XFYHQqwtcEg6MLqQR4Ildf4gUyHHQqMyi4VSrBhnyMQw/lO9rzHheLGh/iUxcEq1RFC3UaqQAtranS/gzXephT+4MJT7nIqXKhrO2psDpd7E308+8heLT9MrsNsUb+JG2vxDj2Hc0icOOnUHdVL9iHPlK5lU9w3sbbytsKVXqlMIhyipkLMBY0zqKhYADTXQ6bS+4PC4F6nROEpqULFM6IcxvckX1a+/naSHEejSqIyYak1WsSufKikm2zNluQRK/HJ+V/wAXjxHVHK6agUg9MU1YVGWplpANoqlQlyysdWvr6Sao8Oxjs7UxiUQPhyiALSvTqqetcgDuXTzpeW9uYmTqKlFUyZrC9rZfJUW0I9IXimKqDtU5Mw76aBWIZL2UVDsG0Jj4Mz7s783Wv0UhWsRyTinFqrqaNN6wUVqpa1NiCHvZtbD2PuLye4bylSFqhql16/WXKLD/AAwmUk3JFtb6GbC4Gq4c4p9DTAXvIVWy2ZioIWeKPE6VCklPOHIFv2l3uct9DuT5vcztcFIQvzcto1vUfprYPH0qFOnSwa2p9WxLsXOoubAktrawvaamPpvXt19AWPTpgDObrYZV9QT52tMlLEVH7KFPpZrkE61G0AvZtvqdNN5aOCcEWj3td6rbsxLEX1sL7DWWxGo1DLMzM7lDH4eYOrQ6deipY6hlNnp6bK41+vg+lpy7m34SYnDXfCk4qkP4QAKyj3XZ/qtj7T9BT4ROuPx0QQSCCCDYgggg+hB1Bifp7mvkTB48E1qeSrbSvTstQelzazD2YGcW5t+GWMwd3QfqaA16lJTmUf109SPqLj6QNjlL4pYvC2Ssf1VAaZXP7ij+ip5+jX+onaOVuc8Jjx+xU/ctdqT9tQf+3yPcXE/LIM906hUhlJVlN1ZSVIPqCNQfcQP2JE4Lyl8XcRQy08YDiaW2cWFZR9dn+9j7mdj5e5kw2NTPhqq1LfMuzr/mQ6iBLxEQEREBERARPlp5Ke8D3Pl5jNL3ng4c+sDPeeKqqwIYAgixBsQR7iYDhD/NMZwJ/mMCJ4hy5e/QqtT/AKCxK/byPzIbFfqaVxUWk1xa5FgR7na3t7y2Nw5v5jMbcKY/xmBVcPxJwUYUKfoSmUtbbQjxb38SS4fxR3JFVApXVTuPsTrf7CbVflSm2pAv6gAH8iax5Jp+GYa30bzA18fxOrnZVakEuoGbKSQw7gbncbgW1mpXxtXQNiaaZTbtPce7tuqj00t6ySTkemP4m8eR428TZo8pU11Gp9TAr2GpLUcANVqEq131AN3uFN7m4tb6CS+E5YuwJy0kHy5dahvrcs17ak23kzR4Tl0U2HtYTMuAP8xgZsFgqdIWQAX3J1ZvqTqZs3mmMGf5pkGGPrA2bxMIo+89Cn7wMk+WnwLPsClc3/DXB427hf09c/8AdpAAMf60+VvrofecW5s5DxmAu1ROpR8V6V2W39Y3T76e5n6afN4tNaolTxlsfBgfkcGdc+A3LzGpUxzXCqppUvGYkguT6gWUfW/pJvmb4UUsSxekFwtQnu6YvTb1Jp7A+6ke95deBcLbC0KVCmAEpKFHqbbk+5NyfrAmomFM/m0yiB9iIgIiICIiAiIgIiICIiAiIgIiICIiAiIgIiICIiAiIgIiICIiAiIgIiICIiAiIgIiICIiAiIgIiICIiAiIgIiICIiAiIgIiICIiAiIgIiICIiAiIgIiICIiAiIgIiICIiAiIgIiICIiAiIgIiICIiAiIgIiICIiAiIgIiICIiAiIgIiICIiAiIgIiICIiAiIgIiICIiAiIgf/2Q==">
            <a:extLst>
              <a:ext uri="{FF2B5EF4-FFF2-40B4-BE49-F238E27FC236}">
                <a16:creationId xmlns:a16="http://schemas.microsoft.com/office/drawing/2014/main" id="{B32B23A8-CDBF-48F2-AFE4-3503E14003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8776" y="-571500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8204" name="AutoShape 25" descr="data:image/jpeg;base64,/9j/4AAQSkZJRgABAQAAAQABAAD/2wCEAAkGBxQTEhQUEhQWExMVFBobFRUUFBUVGBcYFhgdGBkYFxgZHSggHRolHBoZIjEhJSkrLi4uGCIzODMsOSgtLisBCgoKDg0OGxAQGy4kHyUvNy80NjQzNzcsLzQsLywvLC80NDQ0LCwuLyw0LDQsLyw3LCwsNCw4LC0sNywsLDcsN//AABEIAOEA4QMBIgACEQEDEQH/xAAcAAEAAgMBAQEAAAAAAAAAAAAABQYDBAcCAQj/xAA8EAACAQIEBQIFAgQFAwUBAAABAgADEQQSITEFBhMiQVFhBzJxgZEUI0JSYrEzcqHB0RVD4ReCs8LwFv/EABkBAQADAQEAAAAAAAAAAAAAAAACAwQBBf/EACURAQACAgICAAYDAAAAAAAAAAABAgMRBCESMRMUMkFRYSJxgf/aAAwDAQACEQMRAD8A7jERAREQEREBERAREQEREBERAREQEREBERAREQEREBERAREQEREBERAREQEREBERAREQEREBERAREQEREBERAREQEREBERAREQEREBERAREQEREBERARE8s4GpNh7wPUTSrcUpLoW1/G2+p0mNOKq18qk5d9V3te2hOsCRiQicy0SLi522DH5rgeLbgjebFLj9AgHPluL9wK73Hn6GBJxMVHEo4ujBh7EGZYCIiAiIgIiICIiAiIgIiICIiAiIgIiICIiAnitVVQWYhQBck6WmPGYtaalnIAHvv7D3lZq4qriDemmmU5Xc9gIB2U+b5Rm18wJHE8adgeimmv7lTsQb2PduLiRGIqB9K2JLsFuUojxYNofOg/DTd4y1Pp5XdmamuZkp/xWW3cQCFGt/G95hoYikj0V/T2zqgzPdgAwsFXQjYe0DUo4mmMrUcO7nvGZsw3a7KbA3N2Ok3MKK6B6dGgEVb5DY2vm8l2FyRfaTPGOotFjQHeLZQoB8gGw22kbiMFiuouWozU7LrmVSDe7ZxoD+D4geBQxpGgVDk0HYe8NsbeCvp5nqrhsWDoaZAY2zBbkG1r6W01Glpp4TguIqBgztTHepLO5L2a6nKdl9/Im5Q5bbOrVGUqrk9MBigVgBYXPqLwNf8ATV2AZRRexOVlCi4U3UXBFgddtiPQyVbFvSVWKuy/xLozrfa1ib/k+s98K4b0TUClcjNmVQLMt/BN9QPGk0sVwN2dmSpZScy6sSr+CDfbf7GVZb2rH8a7TpWtvc6S+C4jTq/K2oFyp0YX9RNq8q9fB4kOGIVgDcWOo9QG0Prb7epkpw7imY5KimnU9G2b/KfMjTPEzqYmP7StimI3E7SsREvVEREBERAREQEREBERAREQEREBMWJrBFLHx4G5PgCZZAcWBrMVuVopcttdyB49htr5EDWoOtav+5+4wXMNDkQA2AX+Y66mY+IcLZ6j5nVBVcKuY3JUJoFA/qJOvpNTC8bRFCUaQpsQnzbklkW2nzdrE/aev0uKxCnNe2ZrFiUFijKLKQCBcjxMN+bWesceUtUcWY7vOoSNLC4airhqpdT2tTDZgSygHtXW5A+0+UOLYZXppSRdVFn7VsG2ALakyN4twqhhqLV8VVWlTRU+VQe5VsQFI7ixOgteUqvWrY9gMz4XDqvbS6gFZlX+OoRpT+ii/vORPLvPqKw7rj1+8yvLfEDDUWZcXUTDkDSmczVN9iAN5C8X+JFJ3X9P+r6eVsxp4ZhdrdpBcA2vvMfL3LmFpZBTUJncKCtM3JIvq7C5+s2a1IM1qQNjTewa2bOh1PkWCi9prx1mtdWnbNe0TO4jSI/9QKQBFSpWQvTGb9QlVAKgfXKRoBl9/MsXBsL+qCulRK1EFxdayvZXXt+VjYhrm0j8RgSaFIjKXqKxt3MWCDcgWA83+kqeL4EyO2IofsVERWFTD/tvZiAb20YZtwRrLEXSf/5/EEqSUzAKCQ1j2jKQTlu11t5mFeXquc0wAFCqc4BCMyk5c1x8xUna9rAyu8l86Nh6xocQftqN+3XAApl21tU8oxHn5ZdeYqFc1EekXKhbWQ3s173y5gCCNNbwNdeA1wb5yCStyKr38hvABt2ttqQR5mJkxgBDWqa66K1ifGhuLG3219plq4DEg1AMzKKY6d3IvdwxU2YHMBmG/gazVpUMWgZgtS51Pyks1soYi9idEv7FoFn4XjeoozCzgdwN9xvv9vyJvSlDH4hHz1Fcqp0Ugje9u4C17E308Aby34TErURXXVWFxAzREQEREBERAREQEREBERAREQNXiOJ6dMsBc7KPVibAfkyuYYhFqdcktUFgpIBy9qsAToO5z+PMkeZuIGmEVBmdibaXtYWvbzqbfeRmD4JVchqjWuBct3N8yPYeALhhOSQ9U+LUKS2w9LMygkF7r2hS5bM12O33khx3iZp4Zat+mGKZ3tfpo2rNY+gmti+DYZaZV6gBVFuxIuFQZSQPcaedTKr8SeYab0KWDoMStaxqlQRbD0/nXX+JiAlveQi2Ov8AGNQn43t33KAJxHE66VT1HpqQMMGACqAbGu42DsNvQWl34VyiUCdiAhqobNrmV1st7b+dLzR5exFWjSrFKQYoyhRvlBtYZV3FtZcOXuIGtSzEgsGIaylbEeLHzYiQpyKXt4wnfBelfKUfh+VyFs1UqQ6smTMQhW+2ck6/7T1w3A4ZbuKhPSqOCzsFGZgAwOguP/Mj+ZXfruoarrSVqaoWtnuBsPGh+5mJ8BX7wad71lc3CXOZDmyZwRvuZepS9WjgKShW6dr5wCS++lxvpp9NJ6qcVwdM5AqjQAlaXaA2ouQLZdbyN4fy5V7c4UDp1EN2ue65U6e7f6TZocrNkdXde+mq6AmzIQQ2tr6C0Ctcw4dK1Io9Pq1GaopCqFUhNbWudhrf2kdyPzrUwxXB171UJH6eozWYJ5pvpqyjb2l9pcApK4JqXbqZgLqNbWYeTY2nPPiDwKitO+GcGohz0zmucykm2nrqPv7TvjM/ZHyj8ulc2VKi4cvTYqVZSxBIOUHXUSEpcfq0iUIDrTLZ2ZmZioYE2YnXtYHX0kjwDmGhjaFIbmtTGZCDocvcpPtYiK/EMIjODS1XMpvTFmIAQqCdza32mPPxsvn5Vtrpqw8jH4eMxvtGHmqpc3RGAvexZSfAsNfP9jJnlvigqFqdgGUZu0gg3Otraen5kbX4nSJBpYcZQ69RslPZrjL9b6X9o4bxSkKyFaHTLEKWGTTPrY23GxjHizVndrbdyZMVo1WulxEQImtmIiICIiAiIgIiICIiAnyfZ8gVfmfi3RqXVVZxT1LHQDWw9dT/AG3lfGJxVXtRqhua2iK1sxJ7SfoVIJOl5YOPVsOlYmqvUcKLAi4Gnv2i/r7iYjzMwuUpDINiW1Nw2U5QNBdfXzMuTBfJbu2oaseemOsaruUcvKFRrgAUgS2pYlrEIy7XJ7wRv6ysU+FirxKrSZlYU6KIWpXtmqMzvYsSSdF1Mt9bjOIIzZwoRM1kC99qiqb2Jt2te1/Ep3AKvRxnECb3TuF9yAhyn72ksXDx1t1Hc9I5eXktXueoXzCYPBu5UOKjsgDLnOoS2vbbXQTc4hxCjgaS2pnKWIAS29r3JJnNMJialHp4hdhUIHuVAJU/UGXLnqstXAJWQ3XOjA+zAr+df9J6vyOLHlrH2np5U87LkxW77jtYOH4lK9MYpEHUNNgtze2UnT8iV/gXMtTEVKikIG6LMlgdGFrbk+s2fhpic+DK/wAlRh+bN/8AaU/lKvk4ktP1epTP4Yf3AluPBTeWsx69Kcma+sdon37SGD47i8Q2VKjM1r2BVNB+PUTNR4/XoVcmILEXGYNqQD5UyF5SrdPiApkgd1Smb6bX/wB1mTn7iCNiFCMGK07NY31uSBcebH/Wa8lKTl+H4x4zG/TLjteMXxPKfKJSuLxXTx49Oqh+z2/5mxzny6tDDVK6uzMrA2OXLZmA9L+R5lc5xdqdSixuC1Cmfuuh/sJ0Xm8dTh1c+tAsPsM/+0z5bWrGOYnqep/xfjpFpyRruO4/1WPhLhKbU6pI76OIYIbnRWAZdL2/iMs1Tl7qVqrVCekWuqgjUsgDN6gg/wD71q/wbe4xY/rp/wDxiSNfF12NVMzvZxmNMkgLmIsAoDDxpfxPNvM77enSIiOlgHCKSA3ZmuFuXYa5GLg6ADQ/6SJaphUfpqq7g3BzDNc6aE2teYf+mV2BJTM5yt1Kj5bjKFyFdbEXa/8A5nmtw5aKKatRFIuSB/EcxbTyTr4HgSuZiPayImeoXYT7PFFrqD6gGe51wiIgIiICIiAiIgIiICIiBU+ZsPR66tVcqWUaa2Kg67D6a30ijj8KlstN6jdthlLMSbEfOdwbX92HrNvm7D0itN6rFACVuNu8edD6H8yIwDYQnqHEWyEXLtTB7DmU3te2VdPUD1kZtEe5SilpjcQ3zzFTRD06GWxFgcqCxLAsSoNhmW34nNucKhpYyo42xOHXY3F6bAnXz2sfxLzV4hhDU6aFmJdFLLWVBkrvnzKb6gMwFt+6Vn4kvhXoK+GqIzYdwFUZjcgEFDpsyhlvt7xTNSLRO/Tt+PkmutS1OH8HxlfDDpi9C5dQWUXYaEgb30tJDkzFjFUK+AdrZlLUm3sQbkfZrG31lq5K4lSrYWmaICpl0UaW9Rb1veb3/VKatkCEN1AhFlG+ob/LN9+ZNomNfuP0w14kRMTv+3M8JT4pgWdKVOoMx1KU+qjW0DKbEffT3k78PuV6wxH6rFdmW5VGPeztcFmHgan3vJ/H8wMyVEUdNst1ZXVtjqDbY2vNAcWILhRYvWS7NmbKKi3va8X5trRMRERM+5KcOtZiZmZ16QnGuSnqYuu3WoojuzqCzFgDqSVtbe/mSfL3JFGkyVXqde1mUWtTv4Nr939pj4eAxRNbnq0yVALHTMLE+CWmfCsFoJUXqZ6TEVFfMFIbSy/TT8yFuZmmvjvpKOJii3lpOca4Nh8W6PXQuUBAAdlFib65TrPvFeOYZKBpKw0QrlsTYKLFSTpsLTNwJKaYemCjfLdj4u2p8+85vznmqVzg6A7q9cldCSqEfuVP8oS/3meb2mIiZ6hfFKxMzEdymfhvxI0cK9TpMzV6tSruEHTUDUE7gASzV+YHKVHp9NUvlUH/ABN1u5B0tZpX1wFTDrTQq1fD0wVVb9OoqkC6qw0K2/hb8ibx5/4XSrhCDTqsFVy1EqEvYZXbbQWOlx7yKTNVOIrXF2qZqQ+S4W4I3vZGv5sfWZeM8E6xpGoQoSmFbLvfyq32B2m1U5mUoMqhy2gKn9u5YhRffUC+gnrDUnrvh3awUIHYDYtowtr7eRtI2rFo1KdL2pO6rKi2AHpPUCJJAiIgIiICIiAiIgIiICIiBp8WwK1qTU22YaW3BGoI97zn6com46dfJ3E6pcjRl0IIsQGIv7mdMlQ5k4M4q9aixXMTcA2sxABYeLkD8yu+Ot/a3Hnvj+mUXR5Lq5Coq0+5SG7X3Wp1aRBve4bQ3Oonqv8AD92uOutlC9L9s3FqvU79dfIH1ksmLrZKJHY2cLUBUNpsDpsCQNRtm9pF4rH1n/xPmW62F17iMyXUHfMlgfNxIfLY/wALfnc35VV8PW4PiHqa1MJUcs6qpvSub5gPI9fzL5gqlDEtSxCVAdLjKRZrbH7SH4/jTiVamxBV17QQqsDlDraxuQbWuZQ6nCq+HdnwrZkJXMhX9u9RdRb+E7i4l0RpmmdurpwzDC93uFvoagsoqDaw9b6QmCpLnARTmcKS9yLILDf001nM6POFkK4inVo9qgHKSmanoLso2t6j0kriOa8G6jJiEtUULUWpUW6kEHOMx87TrjoFQ0sPTeooRiLfLkS2YgXudB4/E1sXxXDl0pvUFW7WK2JAOmhI03/tK7xvnvh3QemlamxZbDIM+23yg+kqh43Xr5kwmHIDlD1KoyAFARdVGpvcnxAsfEOeTQw75rZmcrTpKLMbeBuT4+kq3La41q9TFoy9XolyGFx0gfkX023lk4B8PQT1sa5ZyfmY5NT4UbAH0lu/6pw/DN0kNM1lQpkQZ3soLZDa+vsdzIzaI9pVpa30xtXjz/TpYao+IVlrLTzJTYdtRmHaqPa2p9dQJwvFYpqjtUc5ndizH1LG5n6BxGAXiuBD1aXTLXI2tpsykG9vxtOKcS5Vr0hmCFkNrG3r6es7WYmNwWrNbTWfcPPLvM1fBuGpEMvmnUGZD9vB9xYzr3IfxFw9dyMTUFCswVUVzamfXK/y5ix2Nj6XnBz6bH0i86i/YoM+z8z8pfELF4Gyq3WoD/s1SSAP6G3X6aj2nauUviHhMdZFbo1z/wBmqQGJ/oOz/bX2gW6IiAiIgIiICIiAiIgIiICYsTQV1KMLqw1/5HvMsQKHiaWJw1QqD1FY6MfmYWtprodhfXa8zYXmllADoSQALlrMza+LfT6ZhLbj8EtVcrj3BGhU+qnwZVmwdbD1LVG6lJvkY7qRt9/+PrAnOD8XFYHQqwtcEg6MLqQR4Ildf4gUyHHQqMyi4VSrBhnyMQw/lO9rzHheLGh/iUxcEq1RFC3UaqQAtranS/gzXephT+4MJT7nIqXKhrO2psDpd7E308+8heLT9MrsNsUb+JG2vxDj2Hc0icOOnUHdVL9iHPlK5lU9w3sbbytsKVXqlMIhyipkLMBY0zqKhYADTXQ6bS+4PC4F6nROEpqULFM6IcxvckX1a+/naSHEejSqIyYak1WsSufKikm2zNluQRK/HJ+V/wAXjxHVHK6agUg9MU1YVGWplpANoqlQlyysdWvr6Sao8Oxjs7UxiUQPhyiALSvTqqetcgDuXTzpeW9uYmTqKlFUyZrC9rZfJUW0I9IXimKqDtU5Mw76aBWIZL2UVDsG0Jj4Mz7s783Wv0UhWsRyTinFqrqaNN6wUVqpa1NiCHvZtbD2PuLye4bylSFqhql16/WXKLD/AAwmUk3JFtb6GbC4Gq4c4p9DTAXvIVWy2ZioIWeKPE6VCklPOHIFv2l3uct9DuT5vcztcFIQvzcto1vUfprYPH0qFOnSwa2p9WxLsXOoubAktrawvaamPpvXt19AWPTpgDObrYZV9QT52tMlLEVH7KFPpZrkE61G0AvZtvqdNN5aOCcEWj3td6rbsxLEX1sL7DWWxGo1DLMzM7lDH4eYOrQ6deipY6hlNnp6bK41+vg+lpy7m34SYnDXfCk4qkP4QAKyj3XZ/qtj7T9BT4ROuPx0QQSCCCDYgggg+hB1Bifp7mvkTB48E1qeSrbSvTstQelzazD2YGcW5t+GWMwd3QfqaA16lJTmUf109SPqLj6QNjlL4pYvC2Ssf1VAaZXP7ij+ip5+jX+onaOVuc8Jjx+xU/ctdqT9tQf+3yPcXE/LIM906hUhlJVlN1ZSVIPqCNQfcQP2JE4Lyl8XcRQy08YDiaW2cWFZR9dn+9j7mdj5e5kw2NTPhqq1LfMuzr/mQ6iBLxEQEREBERARPlp5Ke8D3Pl5jNL3ng4c+sDPeeKqqwIYAgixBsQR7iYDhD/NMZwJ/mMCJ4hy5e/QqtT/AKCxK/byPzIbFfqaVxUWk1xa5FgR7na3t7y2Nw5v5jMbcKY/xmBVcPxJwUYUKfoSmUtbbQjxb38SS4fxR3JFVApXVTuPsTrf7CbVflSm2pAv6gAH8iax5Jp+GYa30bzA18fxOrnZVakEuoGbKSQw7gbncbgW1mpXxtXQNiaaZTbtPce7tuqj00t6ySTkemP4m8eR428TZo8pU11Gp9TAr2GpLUcANVqEq131AN3uFN7m4tb6CS+E5YuwJy0kHy5dahvrcs17ak23kzR4Tl0U2HtYTMuAP8xgZsFgqdIWQAX3J1ZvqTqZs3mmMGf5pkGGPrA2bxMIo+89Cn7wMk+WnwLPsClc3/DXB427hf09c/8AdpAAMf60+VvrofecW5s5DxmAu1ROpR8V6V2W39Y3T76e5n6afN4tNaolTxlsfBgfkcGdc+A3LzGpUxzXCqppUvGYkguT6gWUfW/pJvmb4UUsSxekFwtQnu6YvTb1Jp7A+6ke95deBcLbC0KVCmAEpKFHqbbk+5NyfrAmomFM/m0yiB9iIgIiICIiAiIgIiICIiAiIgIiICIiAiIgIiICIiAiIgIiICIiAiIgIiICIiAiIgIiICIiAiIgIiICIiAiIgIiICIiAiIgIiICIiAiIgIiICIiAiIgIiICIiAiIgIiICIiAiIgIiICIiAiIgIiICIiAiIgIiICIiAiIgIiICIiAiIgIiICIiAiIgIiICIiAiIgIiICIiAiIgf/2Q==">
            <a:extLst>
              <a:ext uri="{FF2B5EF4-FFF2-40B4-BE49-F238E27FC236}">
                <a16:creationId xmlns:a16="http://schemas.microsoft.com/office/drawing/2014/main" id="{79F5EE7E-FCCD-48A0-87F3-9B207FC9C0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51176" y="-419100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8205" name="AutoShape 27" descr="data:image/jpeg;base64,/9j/4AAQSkZJRgABAQAAAQABAAD/2wCEAAkGBxQTEhQUEhQWExMVFBobFRUUFBUVGBcYFhgdGBkYFxgZHSggHRolHBoZIjEhJSkrLi4uGCIzODMsOSgtLisBCgoKDg0OGxAQGy4kHyUvNy80NjQzNzcsLzQsLywvLC80NDQ0LCwuLyw0LDQsLyw3LCwsNCw4LC0sNywsLDcsN//AABEIAOEA4QMBIgACEQEDEQH/xAAcAAEAAgMBAQEAAAAAAAAAAAAABQYDBAcCAQj/xAA8EAACAQIEBQIFAgQFAwUBAAABAgADEQQSITEFBhMiQVFhBzJxgZEUI0JSYrEzcqHB0RVD4ReCs8LwFv/EABkBAQADAQEAAAAAAAAAAAAAAAACAwQBBf/EACURAQACAgICAAYDAAAAAAAAAAABAgMRBCESMRMUMkFRYSJxgf/aAAwDAQACEQMRAD8A7jERAREQEREBERAREQEREBERAREQEREBERAREQEREBERAREQEREBERAREQEREBERAREQEREBERAREQEREBERAREQEREBERAREQEREBERAREQEREBERARE8s4GpNh7wPUTSrcUpLoW1/G2+p0mNOKq18qk5d9V3te2hOsCRiQicy0SLi522DH5rgeLbgjebFLj9AgHPluL9wK73Hn6GBJxMVHEo4ujBh7EGZYCIiAiIgIiICIiAiIgIiICIiAiIgIiICIiAnitVVQWYhQBck6WmPGYtaalnIAHvv7D3lZq4qriDemmmU5Xc9gIB2U+b5Rm18wJHE8adgeimmv7lTsQb2PduLiRGIqB9K2JLsFuUojxYNofOg/DTd4y1Pp5XdmamuZkp/xWW3cQCFGt/G95hoYikj0V/T2zqgzPdgAwsFXQjYe0DUo4mmMrUcO7nvGZsw3a7KbA3N2Ok3MKK6B6dGgEVb5DY2vm8l2FyRfaTPGOotFjQHeLZQoB8gGw22kbiMFiuouWozU7LrmVSDe7ZxoD+D4geBQxpGgVDk0HYe8NsbeCvp5nqrhsWDoaZAY2zBbkG1r6W01Glpp4TguIqBgztTHepLO5L2a6nKdl9/Im5Q5bbOrVGUqrk9MBigVgBYXPqLwNf8ATV2AZRRexOVlCi4U3UXBFgddtiPQyVbFvSVWKuy/xLozrfa1ib/k+s98K4b0TUClcjNmVQLMt/BN9QPGk0sVwN2dmSpZScy6sSr+CDfbf7GVZb2rH8a7TpWtvc6S+C4jTq/K2oFyp0YX9RNq8q9fB4kOGIVgDcWOo9QG0Prb7epkpw7imY5KimnU9G2b/KfMjTPEzqYmP7StimI3E7SsREvVEREBERAREQEREBERAREQEREBMWJrBFLHx4G5PgCZZAcWBrMVuVopcttdyB49htr5EDWoOtav+5+4wXMNDkQA2AX+Y66mY+IcLZ6j5nVBVcKuY3JUJoFA/qJOvpNTC8bRFCUaQpsQnzbklkW2nzdrE/aev0uKxCnNe2ZrFiUFijKLKQCBcjxMN+bWesceUtUcWY7vOoSNLC4airhqpdT2tTDZgSygHtXW5A+0+UOLYZXppSRdVFn7VsG2ALakyN4twqhhqLV8VVWlTRU+VQe5VsQFI7ixOgteUqvWrY9gMz4XDqvbS6gFZlX+OoRpT+ii/vORPLvPqKw7rj1+8yvLfEDDUWZcXUTDkDSmczVN9iAN5C8X+JFJ3X9P+r6eVsxp4ZhdrdpBcA2vvMfL3LmFpZBTUJncKCtM3JIvq7C5+s2a1IM1qQNjTewa2bOh1PkWCi9prx1mtdWnbNe0TO4jSI/9QKQBFSpWQvTGb9QlVAKgfXKRoBl9/MsXBsL+qCulRK1EFxdayvZXXt+VjYhrm0j8RgSaFIjKXqKxt3MWCDcgWA83+kqeL4EyO2IofsVERWFTD/tvZiAb20YZtwRrLEXSf/5/EEqSUzAKCQ1j2jKQTlu11t5mFeXquc0wAFCqc4BCMyk5c1x8xUna9rAyu8l86Nh6xocQftqN+3XAApl21tU8oxHn5ZdeYqFc1EekXKhbWQ3s173y5gCCNNbwNdeA1wb5yCStyKr38hvABt2ttqQR5mJkxgBDWqa66K1ifGhuLG3219plq4DEg1AMzKKY6d3IvdwxU2YHMBmG/gazVpUMWgZgtS51Pyks1soYi9idEv7FoFn4XjeoozCzgdwN9xvv9vyJvSlDH4hHz1Fcqp0Ugje9u4C17E308Aby34TErURXXVWFxAzREQEREBERAREQEREBERAREQNXiOJ6dMsBc7KPVibAfkyuYYhFqdcktUFgpIBy9qsAToO5z+PMkeZuIGmEVBmdibaXtYWvbzqbfeRmD4JVchqjWuBct3N8yPYeALhhOSQ9U+LUKS2w9LMygkF7r2hS5bM12O33khx3iZp4Zat+mGKZ3tfpo2rNY+gmti+DYZaZV6gBVFuxIuFQZSQPcaedTKr8SeYab0KWDoMStaxqlQRbD0/nXX+JiAlveQi2Ov8AGNQn43t33KAJxHE66VT1HpqQMMGACqAbGu42DsNvQWl34VyiUCdiAhqobNrmV1st7b+dLzR5exFWjSrFKQYoyhRvlBtYZV3FtZcOXuIGtSzEgsGIaylbEeLHzYiQpyKXt4wnfBelfKUfh+VyFs1UqQ6smTMQhW+2ck6/7T1w3A4ZbuKhPSqOCzsFGZgAwOguP/Mj+ZXfruoarrSVqaoWtnuBsPGh+5mJ8BX7wad71lc3CXOZDmyZwRvuZepS9WjgKShW6dr5wCS++lxvpp9NJ6qcVwdM5AqjQAlaXaA2ouQLZdbyN4fy5V7c4UDp1EN2ue65U6e7f6TZocrNkdXde+mq6AmzIQQ2tr6C0Ctcw4dK1Io9Pq1GaopCqFUhNbWudhrf2kdyPzrUwxXB171UJH6eozWYJ5pvpqyjb2l9pcApK4JqXbqZgLqNbWYeTY2nPPiDwKitO+GcGohz0zmucykm2nrqPv7TvjM/ZHyj8ulc2VKi4cvTYqVZSxBIOUHXUSEpcfq0iUIDrTLZ2ZmZioYE2YnXtYHX0kjwDmGhjaFIbmtTGZCDocvcpPtYiK/EMIjODS1XMpvTFmIAQqCdza32mPPxsvn5Vtrpqw8jH4eMxvtGHmqpc3RGAvexZSfAsNfP9jJnlvigqFqdgGUZu0gg3Otraen5kbX4nSJBpYcZQ69RslPZrjL9b6X9o4bxSkKyFaHTLEKWGTTPrY23GxjHizVndrbdyZMVo1WulxEQImtmIiICIiAiIgIiICIiAnyfZ8gVfmfi3RqXVVZxT1LHQDWw9dT/AG3lfGJxVXtRqhua2iK1sxJ7SfoVIJOl5YOPVsOlYmqvUcKLAi4Gnv2i/r7iYjzMwuUpDINiW1Nw2U5QNBdfXzMuTBfJbu2oaseemOsaruUcvKFRrgAUgS2pYlrEIy7XJ7wRv6ysU+FirxKrSZlYU6KIWpXtmqMzvYsSSdF1Mt9bjOIIzZwoRM1kC99qiqb2Jt2te1/Ep3AKvRxnECb3TuF9yAhyn72ksXDx1t1Hc9I5eXktXueoXzCYPBu5UOKjsgDLnOoS2vbbXQTc4hxCjgaS2pnKWIAS29r3JJnNMJialHp4hdhUIHuVAJU/UGXLnqstXAJWQ3XOjA+zAr+df9J6vyOLHlrH2np5U87LkxW77jtYOH4lK9MYpEHUNNgtze2UnT8iV/gXMtTEVKikIG6LMlgdGFrbk+s2fhpic+DK/wAlRh+bN/8AaU/lKvk4ktP1epTP4Yf3AluPBTeWsx69Kcma+sdon37SGD47i8Q2VKjM1r2BVNB+PUTNR4/XoVcmILEXGYNqQD5UyF5SrdPiApkgd1Smb6bX/wB1mTn7iCNiFCMGK07NY31uSBcebH/Wa8lKTl+H4x4zG/TLjteMXxPKfKJSuLxXTx49Oqh+z2/5mxzny6tDDVK6uzMrA2OXLZmA9L+R5lc5xdqdSixuC1Cmfuuh/sJ0Xm8dTh1c+tAsPsM/+0z5bWrGOYnqep/xfjpFpyRruO4/1WPhLhKbU6pI76OIYIbnRWAZdL2/iMs1Tl7qVqrVCekWuqgjUsgDN6gg/wD71q/wbe4xY/rp/wDxiSNfF12NVMzvZxmNMkgLmIsAoDDxpfxPNvM77enSIiOlgHCKSA3ZmuFuXYa5GLg6ADQ/6SJaphUfpqq7g3BzDNc6aE2teYf+mV2BJTM5yt1Kj5bjKFyFdbEXa/8A5nmtw5aKKatRFIuSB/EcxbTyTr4HgSuZiPayImeoXYT7PFFrqD6gGe51wiIgIiICIiAiIgIiICIiBU+ZsPR66tVcqWUaa2Kg67D6a30ijj8KlstN6jdthlLMSbEfOdwbX92HrNvm7D0itN6rFACVuNu8edD6H8yIwDYQnqHEWyEXLtTB7DmU3te2VdPUD1kZtEe5SilpjcQ3zzFTRD06GWxFgcqCxLAsSoNhmW34nNucKhpYyo42xOHXY3F6bAnXz2sfxLzV4hhDU6aFmJdFLLWVBkrvnzKb6gMwFt+6Vn4kvhXoK+GqIzYdwFUZjcgEFDpsyhlvt7xTNSLRO/Tt+PkmutS1OH8HxlfDDpi9C5dQWUXYaEgb30tJDkzFjFUK+AdrZlLUm3sQbkfZrG31lq5K4lSrYWmaICpl0UaW9Rb1veb3/VKatkCEN1AhFlG+ob/LN9+ZNomNfuP0w14kRMTv+3M8JT4pgWdKVOoMx1KU+qjW0DKbEffT3k78PuV6wxH6rFdmW5VGPeztcFmHgan3vJ/H8wMyVEUdNst1ZXVtjqDbY2vNAcWILhRYvWS7NmbKKi3va8X5trRMRERM+5KcOtZiZmZ16QnGuSnqYuu3WoojuzqCzFgDqSVtbe/mSfL3JFGkyVXqde1mUWtTv4Nr939pj4eAxRNbnq0yVALHTMLE+CWmfCsFoJUXqZ6TEVFfMFIbSy/TT8yFuZmmvjvpKOJii3lpOca4Nh8W6PXQuUBAAdlFib65TrPvFeOYZKBpKw0QrlsTYKLFSTpsLTNwJKaYemCjfLdj4u2p8+85vznmqVzg6A7q9cldCSqEfuVP8oS/3meb2mIiZ6hfFKxMzEdymfhvxI0cK9TpMzV6tSruEHTUDUE7gASzV+YHKVHp9NUvlUH/ABN1u5B0tZpX1wFTDrTQq1fD0wVVb9OoqkC6qw0K2/hb8ibx5/4XSrhCDTqsFVy1EqEvYZXbbQWOlx7yKTNVOIrXF2qZqQ+S4W4I3vZGv5sfWZeM8E6xpGoQoSmFbLvfyq32B2m1U5mUoMqhy2gKn9u5YhRffUC+gnrDUnrvh3awUIHYDYtowtr7eRtI2rFo1KdL2pO6rKi2AHpPUCJJAiIgIiICIiAiIgIiICIiBp8WwK1qTU22YaW3BGoI97zn6com46dfJ3E6pcjRl0IIsQGIv7mdMlQ5k4M4q9aixXMTcA2sxABYeLkD8yu+Ot/a3Hnvj+mUXR5Lq5Coq0+5SG7X3Wp1aRBve4bQ3Oonqv8AD92uOutlC9L9s3FqvU79dfIH1ksmLrZKJHY2cLUBUNpsDpsCQNRtm9pF4rH1n/xPmW62F17iMyXUHfMlgfNxIfLY/wALfnc35VV8PW4PiHqa1MJUcs6qpvSub5gPI9fzL5gqlDEtSxCVAdLjKRZrbH7SH4/jTiVamxBV17QQqsDlDraxuQbWuZQ6nCq+HdnwrZkJXMhX9u9RdRb+E7i4l0RpmmdurpwzDC93uFvoagsoqDaw9b6QmCpLnARTmcKS9yLILDf001nM6POFkK4inVo9qgHKSmanoLso2t6j0kriOa8G6jJiEtUULUWpUW6kEHOMx87TrjoFQ0sPTeooRiLfLkS2YgXudB4/E1sXxXDl0pvUFW7WK2JAOmhI03/tK7xvnvh3QemlamxZbDIM+23yg+kqh43Xr5kwmHIDlD1KoyAFARdVGpvcnxAsfEOeTQw75rZmcrTpKLMbeBuT4+kq3La41q9TFoy9XolyGFx0gfkX023lk4B8PQT1sa5ZyfmY5NT4UbAH0lu/6pw/DN0kNM1lQpkQZ3soLZDa+vsdzIzaI9pVpa30xtXjz/TpYao+IVlrLTzJTYdtRmHaqPa2p9dQJwvFYpqjtUc5ndizH1LG5n6BxGAXiuBD1aXTLXI2tpsykG9vxtOKcS5Vr0hmCFkNrG3r6es7WYmNwWrNbTWfcPPLvM1fBuGpEMvmnUGZD9vB9xYzr3IfxFw9dyMTUFCswVUVzamfXK/y5ix2Nj6XnBz6bH0i86i/YoM+z8z8pfELF4Gyq3WoD/s1SSAP6G3X6aj2nauUviHhMdZFbo1z/wBmqQGJ/oOz/bX2gW6IiAiIgIiICIiAiIgIiICYsTQV1KMLqw1/5HvMsQKHiaWJw1QqD1FY6MfmYWtprodhfXa8zYXmllADoSQALlrMza+LfT6ZhLbj8EtVcrj3BGhU+qnwZVmwdbD1LVG6lJvkY7qRt9/+PrAnOD8XFYHQqwtcEg6MLqQR4Ildf4gUyHHQqMyi4VSrBhnyMQw/lO9rzHheLGh/iUxcEq1RFC3UaqQAtranS/gzXephT+4MJT7nIqXKhrO2psDpd7E308+8heLT9MrsNsUb+JG2vxDj2Hc0icOOnUHdVL9iHPlK5lU9w3sbbytsKVXqlMIhyipkLMBY0zqKhYADTXQ6bS+4PC4F6nROEpqULFM6IcxvckX1a+/naSHEejSqIyYak1WsSufKikm2zNluQRK/HJ+V/wAXjxHVHK6agUg9MU1YVGWplpANoqlQlyysdWvr6Sao8Oxjs7UxiUQPhyiALSvTqqetcgDuXTzpeW9uYmTqKlFUyZrC9rZfJUW0I9IXimKqDtU5Mw76aBWIZL2UVDsG0Jj4Mz7s783Wv0UhWsRyTinFqrqaNN6wUVqpa1NiCHvZtbD2PuLye4bylSFqhql16/WXKLD/AAwmUk3JFtb6GbC4Gq4c4p9DTAXvIVWy2ZioIWeKPE6VCklPOHIFv2l3uct9DuT5vcztcFIQvzcto1vUfprYPH0qFOnSwa2p9WxLsXOoubAktrawvaamPpvXt19AWPTpgDObrYZV9QT52tMlLEVH7KFPpZrkE61G0AvZtvqdNN5aOCcEWj3td6rbsxLEX1sL7DWWxGo1DLMzM7lDH4eYOrQ6deipY6hlNnp6bK41+vg+lpy7m34SYnDXfCk4qkP4QAKyj3XZ/qtj7T9BT4ROuPx0QQSCCCDYgggg+hB1Bifp7mvkTB48E1qeSrbSvTstQelzazD2YGcW5t+GWMwd3QfqaA16lJTmUf109SPqLj6QNjlL4pYvC2Ssf1VAaZXP7ij+ip5+jX+onaOVuc8Jjx+xU/ctdqT9tQf+3yPcXE/LIM906hUhlJVlN1ZSVIPqCNQfcQP2JE4Lyl8XcRQy08YDiaW2cWFZR9dn+9j7mdj5e5kw2NTPhqq1LfMuzr/mQ6iBLxEQEREBERARPlp5Ke8D3Pl5jNL3ng4c+sDPeeKqqwIYAgixBsQR7iYDhD/NMZwJ/mMCJ4hy5e/QqtT/AKCxK/byPzIbFfqaVxUWk1xa5FgR7na3t7y2Nw5v5jMbcKY/xmBVcPxJwUYUKfoSmUtbbQjxb38SS4fxR3JFVApXVTuPsTrf7CbVflSm2pAv6gAH8iax5Jp+GYa30bzA18fxOrnZVakEuoGbKSQw7gbncbgW1mpXxtXQNiaaZTbtPce7tuqj00t6ySTkemP4m8eR428TZo8pU11Gp9TAr2GpLUcANVqEq131AN3uFN7m4tb6CS+E5YuwJy0kHy5dahvrcs17ak23kzR4Tl0U2HtYTMuAP8xgZsFgqdIWQAX3J1ZvqTqZs3mmMGf5pkGGPrA2bxMIo+89Cn7wMk+WnwLPsClc3/DXB427hf09c/8AdpAAMf60+VvrofecW5s5DxmAu1ROpR8V6V2W39Y3T76e5n6afN4tNaolTxlsfBgfkcGdc+A3LzGpUxzXCqppUvGYkguT6gWUfW/pJvmb4UUsSxekFwtQnu6YvTb1Jp7A+6ke95deBcLbC0KVCmAEpKFHqbbk+5NyfrAmomFM/m0yiB9iIgIiICIiAiIgIiICIiAiIgIiICIiAiIgIiICIiAiIgIiICIiAiIgIiICIiAiIgIiICIiAiIgIiICIiAiIgIiICIiAiIgIiICIiAiIgIiICIiAiIgIiICIiAiIgIiICIiAiIgIiICIiAiIgIiICIiAiIgIiICIiAiIgIiICIiAiIgIiICIiAiIgIiICIiAiIgIiICIiAiIgf/2Q==">
            <a:extLst>
              <a:ext uri="{FF2B5EF4-FFF2-40B4-BE49-F238E27FC236}">
                <a16:creationId xmlns:a16="http://schemas.microsoft.com/office/drawing/2014/main" id="{60EF7B13-CA9D-4F57-AAE7-D7354FF478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3576" y="-266700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65722FA5-3532-400C-A10E-ABA73D56FC69}"/>
              </a:ext>
            </a:extLst>
          </p:cNvPr>
          <p:cNvSpPr txBox="1">
            <a:spLocks noChangeArrowheads="1"/>
          </p:cNvSpPr>
          <p:nvPr/>
        </p:nvSpPr>
        <p:spPr>
          <a:xfrm>
            <a:off x="4008438" y="4521849"/>
            <a:ext cx="4419599" cy="1007435"/>
          </a:xfrm>
          <a:prstGeom prst="rect">
            <a:avLst/>
          </a:prstGeom>
          <a:effectLst>
            <a:outerShdw dist="17961" dir="2700000" algn="ctr" rotWithShape="0">
              <a:schemeClr val="bg2"/>
            </a:outerShdw>
          </a:effectLst>
        </p:spPr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4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CA. Pramod Jain</a:t>
            </a:r>
            <a:br>
              <a:rPr lang="en-US" sz="4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FCA, FCS, FCMA, LL.B, MIMA, DISA, IP</a:t>
            </a:r>
            <a:endParaRPr lang="en-US" sz="3600" b="1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8249B49E-9DC5-4AA7-AFC5-0125AE78C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6" y="5473699"/>
            <a:ext cx="8624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Shared at</a:t>
            </a:r>
          </a:p>
          <a:p>
            <a:pPr algn="ctr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ICAI – 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Sambajinagar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Branch (WIRC)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April 2026</a:t>
            </a:r>
          </a:p>
        </p:txBody>
      </p:sp>
      <p:pic>
        <p:nvPicPr>
          <p:cNvPr id="8208" name="Picture 2">
            <a:extLst>
              <a:ext uri="{FF2B5EF4-FFF2-40B4-BE49-F238E27FC236}">
                <a16:creationId xmlns:a16="http://schemas.microsoft.com/office/drawing/2014/main" id="{29574B0B-1466-44A3-A3FA-4B4241E38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41" y="2530814"/>
            <a:ext cx="1535932" cy="197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6B3580-0A5D-F529-BF64-2281DCDD3E33}"/>
              </a:ext>
            </a:extLst>
          </p:cNvPr>
          <p:cNvSpPr/>
          <p:nvPr/>
        </p:nvSpPr>
        <p:spPr>
          <a:xfrm>
            <a:off x="0" y="-78918"/>
            <a:ext cx="1219199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ctr">
              <a:tabLst>
                <a:tab pos="273050" algn="l"/>
              </a:tabLst>
              <a:defRPr/>
            </a:pPr>
            <a:r>
              <a:rPr lang="en-US" sz="6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Critical Matters</a:t>
            </a:r>
          </a:p>
          <a:p>
            <a:pPr marL="177800" algn="ctr">
              <a:tabLst>
                <a:tab pos="273050" algn="l"/>
              </a:tabLst>
              <a:defRPr/>
            </a:pPr>
            <a:r>
              <a:rPr lang="en-US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</a:t>
            </a:r>
          </a:p>
          <a:p>
            <a:pPr marL="177800" algn="ctr">
              <a:tabLst>
                <a:tab pos="273050" algn="l"/>
              </a:tabLst>
              <a:defRPr/>
            </a:pPr>
            <a:r>
              <a:rPr lang="en-US" sz="5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Finance Act 2026 / IT Act 2025</a:t>
            </a:r>
            <a:endParaRPr lang="en-US" sz="7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C714E-221E-1AA7-E677-70B3A15CA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3AA22DB1-4C3B-A8B8-ED79-9E617076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BDE58E-107C-1D92-8E5C-56CD86A68B00}"/>
              </a:ext>
            </a:extLst>
          </p:cNvPr>
          <p:cNvSpPr txBox="1">
            <a:spLocks/>
          </p:cNvSpPr>
          <p:nvPr/>
        </p:nvSpPr>
        <p:spPr>
          <a:xfrm>
            <a:off x="904874" y="313843"/>
            <a:ext cx="106299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Buy-back tax rates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016BDA1-5932-AA07-52DD-DAB821CE61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406421"/>
              </p:ext>
            </p:extLst>
          </p:nvPr>
        </p:nvGraphicFramePr>
        <p:xfrm>
          <a:off x="657226" y="1152043"/>
          <a:ext cx="11384957" cy="2499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97743">
                  <a:extLst>
                    <a:ext uri="{9D8B030D-6E8A-4147-A177-3AD203B41FA5}">
                      <a16:colId xmlns:a16="http://schemas.microsoft.com/office/drawing/2014/main" val="2560347418"/>
                    </a:ext>
                  </a:extLst>
                </a:gridCol>
                <a:gridCol w="2075971">
                  <a:extLst>
                    <a:ext uri="{9D8B030D-6E8A-4147-A177-3AD203B41FA5}">
                      <a16:colId xmlns:a16="http://schemas.microsoft.com/office/drawing/2014/main" val="786994549"/>
                    </a:ext>
                  </a:extLst>
                </a:gridCol>
                <a:gridCol w="3178274">
                  <a:extLst>
                    <a:ext uri="{9D8B030D-6E8A-4147-A177-3AD203B41FA5}">
                      <a16:colId xmlns:a16="http://schemas.microsoft.com/office/drawing/2014/main" val="1537405388"/>
                    </a:ext>
                  </a:extLst>
                </a:gridCol>
                <a:gridCol w="3632969">
                  <a:extLst>
                    <a:ext uri="{9D8B030D-6E8A-4147-A177-3AD203B41FA5}">
                      <a16:colId xmlns:a16="http://schemas.microsoft.com/office/drawing/2014/main" val="385140734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Type of Gain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Promoter</a:t>
                      </a:r>
                      <a:endParaRPr lang="en-I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Non-Promoter</a:t>
                      </a:r>
                      <a:endParaRPr lang="en-I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7049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Domestic Company</a:t>
                      </a:r>
                      <a:endParaRPr lang="en-I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Other than Domestic Company</a:t>
                      </a:r>
                      <a:endParaRPr lang="en-I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45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LTCG</a:t>
                      </a:r>
                      <a:endParaRPr lang="en-I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22%</a:t>
                      </a:r>
                      <a:endParaRPr lang="en-I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30%</a:t>
                      </a:r>
                      <a:endParaRPr lang="en-I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12.5%</a:t>
                      </a:r>
                      <a:endParaRPr lang="en-I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03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STCG</a:t>
                      </a:r>
                      <a:endParaRPr lang="en-I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22%</a:t>
                      </a:r>
                      <a:endParaRPr lang="en-I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30%</a:t>
                      </a:r>
                      <a:endParaRPr lang="en-I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Applicable / Slab rate</a:t>
                      </a:r>
                      <a:endParaRPr lang="en-IN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321456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DDAC22-EAAA-CF10-0995-3ABE5405178A}"/>
              </a:ext>
            </a:extLst>
          </p:cNvPr>
          <p:cNvSpPr txBox="1">
            <a:spLocks/>
          </p:cNvSpPr>
          <p:nvPr/>
        </p:nvSpPr>
        <p:spPr>
          <a:xfrm>
            <a:off x="657225" y="3902528"/>
            <a:ext cx="11384957" cy="237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Promoter: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+mj-lt"/>
              </a:rPr>
              <a:t>Listed Co- Regulation 2(k) of SEBI (Buy-back) Reg.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+mj-lt"/>
              </a:rPr>
              <a:t>Other:</a:t>
            </a:r>
          </a:p>
          <a:p>
            <a:pPr lvl="2"/>
            <a:r>
              <a:rPr lang="en-US" sz="3200" b="1" dirty="0">
                <a:solidFill>
                  <a:schemeClr val="tx1"/>
                </a:solidFill>
                <a:latin typeface="+mj-lt"/>
              </a:rPr>
              <a:t>S. 2(69) of Companies Act 2013</a:t>
            </a:r>
          </a:p>
          <a:p>
            <a:pPr lvl="2"/>
            <a:r>
              <a:rPr lang="en-US" sz="3200" b="1" dirty="0">
                <a:solidFill>
                  <a:schemeClr val="tx1"/>
                </a:solidFill>
                <a:latin typeface="+mj-lt"/>
              </a:rPr>
              <a:t>Person who hold directly/indirectly more than 10%</a:t>
            </a:r>
          </a:p>
        </p:txBody>
      </p:sp>
    </p:spTree>
    <p:extLst>
      <p:ext uri="{BB962C8B-B14F-4D97-AF65-F5344CB8AC3E}">
        <p14:creationId xmlns:p14="http://schemas.microsoft.com/office/powerpoint/2010/main" val="340232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44E31-69FC-014E-811B-125B0FCC2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9875E9-3D91-45EE-9C77-AA895AE8A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152043"/>
            <a:ext cx="11384957" cy="5305425"/>
          </a:xfrm>
        </p:spPr>
        <p:txBody>
          <a:bodyPr rtlCol="0">
            <a:noAutofit/>
          </a:bodyPr>
          <a:lstStyle/>
          <a:p>
            <a:r>
              <a:rPr lang="en-US" sz="4000" b="1" dirty="0"/>
              <a:t>Compensation amount awarded by Motor Accident Claims Tribunal (MACT) including interest</a:t>
            </a:r>
          </a:p>
          <a:p>
            <a:r>
              <a:rPr lang="en-US" sz="4000" b="1" dirty="0"/>
              <a:t>Compulsory acquisition of any land under the RFCTLARR Act.</a:t>
            </a:r>
          </a:p>
          <a:p>
            <a:r>
              <a:rPr lang="en-US" sz="4000" b="1" dirty="0"/>
              <a:t>Exemption for Sovereign Gold Bonds – from original till maturity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8D3E25D2-3896-E879-EDE3-A5AF20C2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773EA0-A9D9-5DF9-F50C-8BB2F47FE1C6}"/>
              </a:ext>
            </a:extLst>
          </p:cNvPr>
          <p:cNvSpPr txBox="1">
            <a:spLocks/>
          </p:cNvSpPr>
          <p:nvPr/>
        </p:nvSpPr>
        <p:spPr>
          <a:xfrm>
            <a:off x="904874" y="313843"/>
            <a:ext cx="106299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Exempt income</a:t>
            </a:r>
          </a:p>
        </p:txBody>
      </p:sp>
    </p:spTree>
    <p:extLst>
      <p:ext uri="{BB962C8B-B14F-4D97-AF65-F5344CB8AC3E}">
        <p14:creationId xmlns:p14="http://schemas.microsoft.com/office/powerpoint/2010/main" val="342759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CBD79-3A4F-A116-C2DB-95B002EC3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4931E3-202C-1508-4CC9-26CC709E8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152043"/>
            <a:ext cx="11384957" cy="5305425"/>
          </a:xfrm>
        </p:spPr>
        <p:txBody>
          <a:bodyPr rtlCol="0">
            <a:noAutofit/>
          </a:bodyPr>
          <a:lstStyle/>
          <a:p>
            <a:r>
              <a:rPr lang="en-US" sz="4000" b="1" dirty="0"/>
              <a:t>Tax Audit – Penalty to Fee - graded</a:t>
            </a:r>
          </a:p>
          <a:p>
            <a:r>
              <a:rPr lang="en-US" sz="4000" b="1" dirty="0">
                <a:solidFill>
                  <a:schemeClr val="tx1"/>
                </a:solidFill>
                <a:latin typeface="+mj-lt"/>
              </a:rPr>
              <a:t>TP Report – Penalty to fee - graded</a:t>
            </a:r>
          </a:p>
          <a:p>
            <a:r>
              <a:rPr lang="en-US" sz="4000" b="1" dirty="0">
                <a:solidFill>
                  <a:schemeClr val="tx1"/>
                </a:solidFill>
                <a:latin typeface="+mj-lt"/>
              </a:rPr>
              <a:t>SFT – Rs. 200 </a:t>
            </a:r>
            <a:r>
              <a:rPr lang="en-US" sz="4000" b="1" dirty="0" err="1">
                <a:solidFill>
                  <a:schemeClr val="tx1"/>
                </a:solidFill>
                <a:latin typeface="+mj-lt"/>
              </a:rPr>
              <a:t>p.d.</a:t>
            </a:r>
            <a:r>
              <a:rPr lang="en-US" sz="4000" b="1" dirty="0">
                <a:solidFill>
                  <a:schemeClr val="tx1"/>
                </a:solidFill>
                <a:latin typeface="+mj-lt"/>
              </a:rPr>
              <a:t> Max Rs. 1 L – Penalty to fee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Misreporting Penalty 100% / 120% if paid with 30 days++</a:t>
            </a:r>
          </a:p>
          <a:p>
            <a:r>
              <a:rPr lang="en-US" sz="4000" b="1" dirty="0">
                <a:solidFill>
                  <a:schemeClr val="tx1"/>
                </a:solidFill>
                <a:latin typeface="+mj-lt"/>
              </a:rPr>
              <a:t>Penalty order along with assessment Order – Interest on penalty only after 1</a:t>
            </a:r>
            <a:r>
              <a:rPr lang="en-US" sz="4000" b="1" baseline="30000" dirty="0">
                <a:solidFill>
                  <a:schemeClr val="tx1"/>
                </a:solidFill>
                <a:latin typeface="+mj-lt"/>
              </a:rPr>
              <a:t>st</a:t>
            </a:r>
            <a:r>
              <a:rPr lang="en-US" sz="4000" b="1" dirty="0">
                <a:solidFill>
                  <a:schemeClr val="tx1"/>
                </a:solidFill>
                <a:latin typeface="+mj-lt"/>
              </a:rPr>
              <a:t> appeal order – from 1.4.27</a:t>
            </a:r>
          </a:p>
          <a:p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6F95FDB3-7870-DE9E-75F1-228816B1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FB9093D-EB50-2918-D024-F3E0204CBFED}"/>
              </a:ext>
            </a:extLst>
          </p:cNvPr>
          <p:cNvSpPr txBox="1">
            <a:spLocks/>
          </p:cNvSpPr>
          <p:nvPr/>
        </p:nvSpPr>
        <p:spPr>
          <a:xfrm>
            <a:off x="904874" y="313843"/>
            <a:ext cx="106299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Penalty / </a:t>
            </a:r>
            <a:r>
              <a:rPr lang="en-US" sz="5400" b="1" dirty="0" err="1">
                <a:solidFill>
                  <a:srgbClr val="C00000"/>
                </a:solidFill>
              </a:rPr>
              <a:t>fEE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4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FDE0E-D158-22B1-8635-1253CD63C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0DD1BB-08D9-E2BC-1242-A4FC71D6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152043"/>
            <a:ext cx="11496674" cy="5305425"/>
          </a:xfrm>
        </p:spPr>
        <p:txBody>
          <a:bodyPr rtlCol="0"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No TAN for resident individual / HUF for purchase of residential property from NR w.e.f. 1.10.2026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+mj-lt"/>
              </a:rPr>
              <a:t>Rent, etc.?? 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+mj-lt"/>
              </a:rPr>
              <a:t>NR to NR??</a:t>
            </a:r>
          </a:p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Employee contribution to ESI/PF – amendment in s. 29 - allowed if paid till due date u/s 263(1)</a:t>
            </a:r>
          </a:p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No deduction against dividend income – earlier 20% if interest</a:t>
            </a:r>
          </a:p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Misreporting Penalty 100% / 120% if paid with 30 days++</a:t>
            </a:r>
          </a:p>
          <a:p>
            <a:pPr marL="0" indent="0">
              <a:buNone/>
            </a:pP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2F5847E1-F44C-3A72-4F47-277765D4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E278F9-4730-9EF9-BC85-4AAC3E819637}"/>
              </a:ext>
            </a:extLst>
          </p:cNvPr>
          <p:cNvSpPr txBox="1">
            <a:spLocks/>
          </p:cNvSpPr>
          <p:nvPr/>
        </p:nvSpPr>
        <p:spPr>
          <a:xfrm>
            <a:off x="904874" y="313843"/>
            <a:ext cx="106299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38392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F7ED7-D379-C644-21F3-80C7758EA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4D5F0074-DBA1-D39D-42A1-0576DC25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pic>
        <p:nvPicPr>
          <p:cNvPr id="2" name="Picture 2" descr="Income Tax Act 2025: Key Highlights, Applicability &amp; PDF Download">
            <a:extLst>
              <a:ext uri="{FF2B5EF4-FFF2-40B4-BE49-F238E27FC236}">
                <a16:creationId xmlns:a16="http://schemas.microsoft.com/office/drawing/2014/main" id="{1D8F54AE-74D9-7D68-2AB5-F5A412660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057">
            <a:off x="2544792" y="1717016"/>
            <a:ext cx="7102416" cy="399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1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61FAE-2250-5F03-8ECA-59D782A0A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50F43425-C60E-57DF-3854-9112C9F5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757394-F2B8-1FF6-5226-A90A5F478CCF}"/>
              </a:ext>
            </a:extLst>
          </p:cNvPr>
          <p:cNvSpPr txBox="1">
            <a:spLocks/>
          </p:cNvSpPr>
          <p:nvPr/>
        </p:nvSpPr>
        <p:spPr>
          <a:xfrm>
            <a:off x="904874" y="313843"/>
            <a:ext cx="106299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History of income tax in </a:t>
            </a:r>
            <a:r>
              <a:rPr lang="en-US" sz="5400" b="1" dirty="0" err="1">
                <a:solidFill>
                  <a:srgbClr val="C00000"/>
                </a:solidFill>
              </a:rPr>
              <a:t>india</a:t>
            </a:r>
            <a:endParaRPr lang="en-US" sz="5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2F5F33-B69C-3B36-319C-65E178039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001050"/>
              </p:ext>
            </p:extLst>
          </p:nvPr>
        </p:nvGraphicFramePr>
        <p:xfrm>
          <a:off x="1094013" y="1408735"/>
          <a:ext cx="10891157" cy="445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966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CE0AA8-AE4D-49AA-96A0-E8822BA7E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graphicEl>
                                              <a:dgm id="{18CE0AA8-AE4D-49AA-96A0-E8822BA7E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graphicEl>
                                              <a:dgm id="{18CE0AA8-AE4D-49AA-96A0-E8822BA7E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524DF-CC86-4024-B994-EE9370ADA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graphicEl>
                                              <a:dgm id="{745524DF-CC86-4024-B994-EE9370ADA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graphicEl>
                                              <a:dgm id="{745524DF-CC86-4024-B994-EE9370ADA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2D0CE7-BEF2-41CA-8786-68EAFDB84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>
                                            <p:graphicEl>
                                              <a:dgm id="{B42D0CE7-BEF2-41CA-8786-68EAFDB84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>
                                            <p:graphicEl>
                                              <a:dgm id="{B42D0CE7-BEF2-41CA-8786-68EAFDB84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58952E-11C7-4E19-BCB1-007A740CA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>
                                            <p:graphicEl>
                                              <a:dgm id="{3158952E-11C7-4E19-BCB1-007A740CA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">
                                            <p:graphicEl>
                                              <a:dgm id="{3158952E-11C7-4E19-BCB1-007A740CA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0E18A-3CC1-4947-B12D-D5322FA84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>
                                            <p:graphicEl>
                                              <a:dgm id="{65E0E18A-3CC1-4947-B12D-D5322FA84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>
                                            <p:graphicEl>
                                              <a:dgm id="{65E0E18A-3CC1-4947-B12D-D5322FA84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7417CD-00FC-4737-8224-8CED7696D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>
                                            <p:graphicEl>
                                              <a:dgm id="{7C7417CD-00FC-4737-8224-8CED7696D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">
                                            <p:graphicEl>
                                              <a:dgm id="{7C7417CD-00FC-4737-8224-8CED7696D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B052C5-F776-4F7B-B13D-E446058DC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">
                                            <p:graphicEl>
                                              <a:dgm id="{43B052C5-F776-4F7B-B13D-E446058DC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">
                                            <p:graphicEl>
                                              <a:dgm id="{43B052C5-F776-4F7B-B13D-E446058DC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11DD97-A41D-4D7C-B2BB-5ED03A7CD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>
                                            <p:graphicEl>
                                              <a:dgm id="{B411DD97-A41D-4D7C-B2BB-5ED03A7CD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">
                                            <p:graphicEl>
                                              <a:dgm id="{B411DD97-A41D-4D7C-B2BB-5ED03A7CD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550526-5B97-41E4-9F57-988BD45FA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">
                                            <p:graphicEl>
                                              <a:dgm id="{80550526-5B97-41E4-9F57-988BD45FA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">
                                            <p:graphicEl>
                                              <a:dgm id="{80550526-5B97-41E4-9F57-988BD45FA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291214-F29C-46BD-816B-50DF82D29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">
                                            <p:graphicEl>
                                              <a:dgm id="{B6291214-F29C-46BD-816B-50DF82D29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">
                                            <p:graphicEl>
                                              <a:dgm id="{B6291214-F29C-46BD-816B-50DF82D29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9A9788-5203-4E0A-A39D-EB761C1C6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">
                                            <p:graphicEl>
                                              <a:dgm id="{749A9788-5203-4E0A-A39D-EB761C1C6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">
                                            <p:graphicEl>
                                              <a:dgm id="{749A9788-5203-4E0A-A39D-EB761C1C6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E713F-A839-4037-1169-033EE6535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34A51904-3D1C-24E6-9877-1D28F119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0D6339-7D79-FF32-48F9-BFCA29F066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2207" y="740981"/>
          <a:ext cx="10962290" cy="5751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43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4091FF-D522-4283-8910-4870BE7C4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3F4091FF-D522-4283-8910-4870BE7C4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3F4091FF-D522-4283-8910-4870BE7C4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AFC613-747A-4882-8670-CE18E1D2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graphicEl>
                                              <a:dgm id="{DEAFC613-747A-4882-8670-CE18E1D2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DEAFC613-747A-4882-8670-CE18E1D2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BB31C1-E4FB-4222-B9E2-D6E9D4998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69BB31C1-E4FB-4222-B9E2-D6E9D4998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69BB31C1-E4FB-4222-B9E2-D6E9D4998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8A8BF7-3A96-41BD-B569-94AE0A620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588A8BF7-3A96-41BD-B569-94AE0A620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588A8BF7-3A96-41BD-B569-94AE0A620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9AA43-6C33-E152-0200-D33368067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A779AE24-999E-EC76-9806-509FECA60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6A3CBF-6088-B84C-F3F6-14ACDE35128A}"/>
              </a:ext>
            </a:extLst>
          </p:cNvPr>
          <p:cNvSpPr txBox="1">
            <a:spLocks/>
          </p:cNvSpPr>
          <p:nvPr/>
        </p:nvSpPr>
        <p:spPr>
          <a:xfrm>
            <a:off x="1524000" y="381000"/>
            <a:ext cx="91440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Section 10 (old) 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ED7F8E-90F2-FABA-2F9B-AEF24048B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290925"/>
              </p:ext>
            </p:extLst>
          </p:nvPr>
        </p:nvGraphicFramePr>
        <p:xfrm>
          <a:off x="931332" y="1058333"/>
          <a:ext cx="109728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632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0A456B-FC8A-463E-BFB6-47391C3D7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40A456B-FC8A-463E-BFB6-47391C3D7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40A456B-FC8A-463E-BFB6-47391C3D7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7ABC1-188D-45CF-9607-CAE7DBA02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3217ABC1-188D-45CF-9607-CAE7DBA02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217ABC1-188D-45CF-9607-CAE7DBA02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64C90-0BA2-47AB-A447-C3EC03810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FA564C90-0BA2-47AB-A447-C3EC03810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FA564C90-0BA2-47AB-A447-C3EC03810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9C40-AEBA-49B7-A1B9-8A0EE4C50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2F339C40-AEBA-49B7-A1B9-8A0EE4C50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2F339C40-AEBA-49B7-A1B9-8A0EE4C50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9CD431-9C00-43A1-964D-DC6E910CD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959CD431-9C00-43A1-964D-DC6E910CD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959CD431-9C00-43A1-964D-DC6E910CD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44C759-BC98-4AD8-86EA-273C97868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6B44C759-BC98-4AD8-86EA-273C97868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B44C759-BC98-4AD8-86EA-273C97868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5715F2-208B-4F15-AF7A-4192FDDCC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D95715F2-208B-4F15-AF7A-4192FDDCC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D95715F2-208B-4F15-AF7A-4192FDDCC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AD19E4-3343-4DE1-B090-1ACD726FA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58AD19E4-3343-4DE1-B090-1ACD726FA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58AD19E4-3343-4DE1-B090-1ACD726FA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3C8020-A58C-46DA-9D48-57F0FB33B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53C8020-A58C-46DA-9D48-57F0FB33B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53C8020-A58C-46DA-9D48-57F0FB33B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C25490-169C-4B01-9827-CB4B9253D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D6C25490-169C-4B01-9827-CB4B9253D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D6C25490-169C-4B01-9827-CB4B9253D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D47F9-C31E-49FC-81E3-D4046A288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F9D47F9-C31E-49FC-81E3-D4046A288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F9D47F9-C31E-49FC-81E3-D4046A288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93E648-2EB0-4402-8B56-0F635ADB6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3993E648-2EB0-4402-8B56-0F635ADB6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3993E648-2EB0-4402-8B56-0F635ADB6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08FC3-5251-4246-828E-0E4157893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A508FC3-5251-4246-828E-0E4157893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5A508FC3-5251-4246-828E-0E4157893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903002-3ADB-4A02-A148-E70651BD1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DC903002-3ADB-4A02-A148-E70651BD1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DC903002-3ADB-4A02-A148-E70651BD1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5168D-B7EF-4C03-33E2-B3858B137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163D2135-88C6-B9D6-4018-CCE9FF21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EBAE43-7F92-B937-E2E8-C882E190B0C6}"/>
              </a:ext>
            </a:extLst>
          </p:cNvPr>
          <p:cNvSpPr txBox="1">
            <a:spLocks/>
          </p:cNvSpPr>
          <p:nvPr/>
        </p:nvSpPr>
        <p:spPr>
          <a:xfrm>
            <a:off x="1524000" y="381000"/>
            <a:ext cx="91440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Some sections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F21AC0C-1541-ECF3-6662-C4BB6C93C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483775"/>
              </p:ext>
            </p:extLst>
          </p:nvPr>
        </p:nvGraphicFramePr>
        <p:xfrm>
          <a:off x="819807" y="1219200"/>
          <a:ext cx="11177752" cy="5516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54471">
                  <a:extLst>
                    <a:ext uri="{9D8B030D-6E8A-4147-A177-3AD203B41FA5}">
                      <a16:colId xmlns:a16="http://schemas.microsoft.com/office/drawing/2014/main" val="818964843"/>
                    </a:ext>
                  </a:extLst>
                </a:gridCol>
                <a:gridCol w="5779625">
                  <a:extLst>
                    <a:ext uri="{9D8B030D-6E8A-4147-A177-3AD203B41FA5}">
                      <a16:colId xmlns:a16="http://schemas.microsoft.com/office/drawing/2014/main" val="3103968474"/>
                    </a:ext>
                  </a:extLst>
                </a:gridCol>
                <a:gridCol w="2443656">
                  <a:extLst>
                    <a:ext uri="{9D8B030D-6E8A-4147-A177-3AD203B41FA5}">
                      <a16:colId xmlns:a16="http://schemas.microsoft.com/office/drawing/2014/main" val="3661619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="1" dirty="0"/>
                        <a:t>1961 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b="1" dirty="0"/>
                        <a:t>Related 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b="1" dirty="0"/>
                        <a:t>2025 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331732"/>
                  </a:ext>
                </a:extLst>
              </a:tr>
              <a:tr h="433436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</a:rPr>
                        <a:t>35D</a:t>
                      </a:r>
                      <a:endParaRPr lang="en-IN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b="1" dirty="0"/>
                        <a:t>Amortisation of preliminary expenses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/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068200"/>
                  </a:ext>
                </a:extLst>
              </a:tr>
              <a:tr h="423512">
                <a:tc>
                  <a:txBody>
                    <a:bodyPr/>
                    <a:lstStyle/>
                    <a:p>
                      <a:pPr algn="ctr"/>
                      <a:r>
                        <a:rPr lang="en-IN" sz="2400" b="1"/>
                        <a:t>44AD/</a:t>
                      </a:r>
                      <a:r>
                        <a:rPr lang="en-IN" sz="2400" b="1" dirty="0"/>
                        <a:t>44ADA/44AE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Presumptive Taxation for Residents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069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44AA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Maintenance of Books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007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 Audit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43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Transactions not regarded as transfer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351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Special provision for full value of consideration in certain cases.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81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Unexplained Credits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992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269SS / 269T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Taking / repayment of deposits, loans,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185 / 188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248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 on LTCG in certain cases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83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115BAC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b="1" dirty="0"/>
                        <a:t>New Tax Regime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/>
                        <a:t>202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073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426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6EA29-15FB-EC07-B397-F4275D36F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FECB92A8-F088-B708-5098-4C8BD45C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4956A5-BD45-37A8-4B01-874C6FA70EA2}"/>
              </a:ext>
            </a:extLst>
          </p:cNvPr>
          <p:cNvSpPr txBox="1">
            <a:spLocks/>
          </p:cNvSpPr>
          <p:nvPr/>
        </p:nvSpPr>
        <p:spPr>
          <a:xfrm>
            <a:off x="1524000" y="381000"/>
            <a:ext cx="91440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Some sections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B3E2BB9-C971-D5F2-7D71-C5851DCA6A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239897"/>
              </p:ext>
            </p:extLst>
          </p:nvPr>
        </p:nvGraphicFramePr>
        <p:xfrm>
          <a:off x="819807" y="1219200"/>
          <a:ext cx="11177752" cy="5608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54471">
                  <a:extLst>
                    <a:ext uri="{9D8B030D-6E8A-4147-A177-3AD203B41FA5}">
                      <a16:colId xmlns:a16="http://schemas.microsoft.com/office/drawing/2014/main" val="818964843"/>
                    </a:ext>
                  </a:extLst>
                </a:gridCol>
                <a:gridCol w="5779625">
                  <a:extLst>
                    <a:ext uri="{9D8B030D-6E8A-4147-A177-3AD203B41FA5}">
                      <a16:colId xmlns:a16="http://schemas.microsoft.com/office/drawing/2014/main" val="3103968474"/>
                    </a:ext>
                  </a:extLst>
                </a:gridCol>
                <a:gridCol w="2443656">
                  <a:extLst>
                    <a:ext uri="{9D8B030D-6E8A-4147-A177-3AD203B41FA5}">
                      <a16:colId xmlns:a16="http://schemas.microsoft.com/office/drawing/2014/main" val="3661619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200" b="1" dirty="0"/>
                        <a:t>1961 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b="1" dirty="0"/>
                        <a:t>Related 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b="1" dirty="0"/>
                        <a:t>2025 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331732"/>
                  </a:ext>
                </a:extLst>
              </a:tr>
              <a:tr h="433436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/>
                        <a:t>115JA to 115JF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 &amp; AMT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068200"/>
                  </a:ext>
                </a:extLst>
              </a:tr>
              <a:tr h="391427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Search &amp; Seizure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069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133A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of Survey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007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 of Income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43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351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Income Escaping Assessment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81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Application for Registration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992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/ 12 / 13 / 80G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334 to 355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248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246A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Appeals to CIT(A)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83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Appeals to ITAT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11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193 to 197A / 206C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TDS / TCS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393 / 394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148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19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CB72EC-056D-A290-D343-92418B2F7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9" name="Group 9238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240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241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 useBgFill="1">
        <p:nvSpPr>
          <p:cNvPr id="9243" name="Rectangle 9242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5" name="Rectangle 9244">
            <a:extLst>
              <a:ext uri="{FF2B5EF4-FFF2-40B4-BE49-F238E27FC236}">
                <a16:creationId xmlns:a16="http://schemas.microsoft.com/office/drawing/2014/main" id="{0568FE6B-CB7A-42D9-9690-487E3B8F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2785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046B46-048D-4332-EB43-8ABC1767F7A6}"/>
              </a:ext>
            </a:extLst>
          </p:cNvPr>
          <p:cNvSpPr/>
          <p:nvPr/>
        </p:nvSpPr>
        <p:spPr>
          <a:xfrm>
            <a:off x="1196164" y="1188717"/>
            <a:ext cx="5627717" cy="4480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cap="all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Finance Act 2026</a:t>
            </a:r>
          </a:p>
        </p:txBody>
      </p:sp>
      <p:sp>
        <p:nvSpPr>
          <p:cNvPr id="9247" name="Freeform 6">
            <a:extLst>
              <a:ext uri="{FF2B5EF4-FFF2-40B4-BE49-F238E27FC236}">
                <a16:creationId xmlns:a16="http://schemas.microsoft.com/office/drawing/2014/main" id="{2BCE8A39-72D0-46ED-AB46-91B68881D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249" name="Freeform: Shape 9248">
            <a:extLst>
              <a:ext uri="{FF2B5EF4-FFF2-40B4-BE49-F238E27FC236}">
                <a16:creationId xmlns:a16="http://schemas.microsoft.com/office/drawing/2014/main" id="{970E03B3-76EE-4C15-B250-1173359CD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47112" y="4501036"/>
            <a:ext cx="1683805" cy="1723705"/>
          </a:xfrm>
          <a:custGeom>
            <a:avLst/>
            <a:gdLst>
              <a:gd name="connsiteX0" fmla="*/ 1399384 w 1683805"/>
              <a:gd name="connsiteY0" fmla="*/ 0 h 1723705"/>
              <a:gd name="connsiteX1" fmla="*/ 1683805 w 1683805"/>
              <a:gd name="connsiteY1" fmla="*/ 0 h 1723705"/>
              <a:gd name="connsiteX2" fmla="*/ 1683805 w 1683805"/>
              <a:gd name="connsiteY2" fmla="*/ 1723705 h 1723705"/>
              <a:gd name="connsiteX3" fmla="*/ 0 w 1683805"/>
              <a:gd name="connsiteY3" fmla="*/ 1723705 h 1723705"/>
              <a:gd name="connsiteX4" fmla="*/ 0 w 1683805"/>
              <a:gd name="connsiteY4" fmla="*/ 1402480 h 1723705"/>
              <a:gd name="connsiteX5" fmla="*/ 1399384 w 1683805"/>
              <a:gd name="connsiteY5" fmla="*/ 1403247 h 172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805" h="1723705">
                <a:moveTo>
                  <a:pt x="1399384" y="0"/>
                </a:moveTo>
                <a:lnTo>
                  <a:pt x="1683805" y="0"/>
                </a:lnTo>
                <a:lnTo>
                  <a:pt x="1683805" y="1723705"/>
                </a:lnTo>
                <a:lnTo>
                  <a:pt x="0" y="1723705"/>
                </a:lnTo>
                <a:lnTo>
                  <a:pt x="0" y="1402480"/>
                </a:lnTo>
                <a:lnTo>
                  <a:pt x="1399384" y="140324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DC73EB-30B2-8739-B0A2-89F7AB19F0DC}"/>
              </a:ext>
            </a:extLst>
          </p:cNvPr>
          <p:cNvSpPr txBox="1">
            <a:spLocks/>
          </p:cNvSpPr>
          <p:nvPr/>
        </p:nvSpPr>
        <p:spPr bwMode="auto">
          <a:xfrm>
            <a:off x="9029700" y="57151"/>
            <a:ext cx="3124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  <a:endParaRPr lang="en-US" altLang="en-US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31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A4C3C7F-B56A-BB8C-1713-ED7988D2B38E}"/>
              </a:ext>
            </a:extLst>
          </p:cNvPr>
          <p:cNvSpPr txBox="1">
            <a:spLocks/>
          </p:cNvSpPr>
          <p:nvPr/>
        </p:nvSpPr>
        <p:spPr>
          <a:xfrm>
            <a:off x="2667000" y="222365"/>
            <a:ext cx="6858000" cy="62865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</a:rPr>
              <a:t>Salaries - deductions</a:t>
            </a:r>
          </a:p>
        </p:txBody>
      </p:sp>
      <p:sp>
        <p:nvSpPr>
          <p:cNvPr id="80899" name="Footer Placeholder 4">
            <a:extLst>
              <a:ext uri="{FF2B5EF4-FFF2-40B4-BE49-F238E27FC236}">
                <a16:creationId xmlns:a16="http://schemas.microsoft.com/office/drawing/2014/main" id="{7432730E-428A-023C-B17B-DBF6572E8F32}"/>
              </a:ext>
            </a:extLst>
          </p:cNvPr>
          <p:cNvSpPr txBox="1">
            <a:spLocks/>
          </p:cNvSpPr>
          <p:nvPr/>
        </p:nvSpPr>
        <p:spPr bwMode="auto">
          <a:xfrm>
            <a:off x="9288651" y="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A6A6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FFFC7-CE08-5867-E109-995481842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68" y="1028700"/>
            <a:ext cx="11073539" cy="4800600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solidFill>
                  <a:schemeClr val="tx1"/>
                </a:solidFill>
                <a:latin typeface="+mj-lt"/>
              </a:rPr>
              <a:t>From S. 16 (1961 Act) to S. 19 now</a:t>
            </a:r>
          </a:p>
          <a:p>
            <a:r>
              <a:rPr lang="en-IN" sz="3600" b="1" dirty="0">
                <a:solidFill>
                  <a:schemeClr val="tx1"/>
                </a:solidFill>
                <a:latin typeface="+mj-lt"/>
              </a:rPr>
              <a:t>Apart from standard deduction, etc. it includes:</a:t>
            </a:r>
          </a:p>
          <a:p>
            <a:pPr lvl="1"/>
            <a:r>
              <a:rPr lang="en-US" sz="3600" b="1" dirty="0">
                <a:solidFill>
                  <a:schemeClr val="tx1"/>
                </a:solidFill>
                <a:latin typeface="+mj-lt"/>
              </a:rPr>
              <a:t>Gratuity (Old S. 10(10))</a:t>
            </a:r>
            <a:endParaRPr lang="en-IN" sz="3600" b="1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3600" b="1" dirty="0">
                <a:solidFill>
                  <a:schemeClr val="tx1"/>
                </a:solidFill>
                <a:latin typeface="+mj-lt"/>
              </a:rPr>
              <a:t>Commutation of Pension (Old S. 10(10A))</a:t>
            </a:r>
            <a:endParaRPr lang="en-IN" sz="3600" b="1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3600" b="1" dirty="0">
                <a:solidFill>
                  <a:schemeClr val="tx1"/>
                </a:solidFill>
                <a:latin typeface="+mj-lt"/>
              </a:rPr>
              <a:t>Workmen Compensation (Old S. 10(10B))</a:t>
            </a:r>
            <a:endParaRPr lang="en-IN" sz="3600" b="1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3600" b="1" dirty="0">
                <a:solidFill>
                  <a:schemeClr val="tx1"/>
                </a:solidFill>
                <a:latin typeface="+mj-lt"/>
              </a:rPr>
              <a:t>Leave Encashment (Old S. 10(10AA))</a:t>
            </a:r>
            <a:endParaRPr lang="en-IN" sz="3600" b="1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3600" b="1" dirty="0">
                <a:solidFill>
                  <a:schemeClr val="tx1"/>
                </a:solidFill>
                <a:latin typeface="+mj-lt"/>
              </a:rPr>
              <a:t>Voluntary Retirement Scheme (Old S. 10(10C))</a:t>
            </a:r>
            <a:endParaRPr lang="en-IN" sz="3600" b="1" dirty="0">
              <a:solidFill>
                <a:schemeClr val="tx1"/>
              </a:solidFill>
              <a:latin typeface="+mj-lt"/>
            </a:endParaRPr>
          </a:p>
          <a:p>
            <a:r>
              <a:rPr lang="en-IN" sz="3600" b="1" dirty="0">
                <a:solidFill>
                  <a:schemeClr val="tx1"/>
                </a:solidFill>
                <a:latin typeface="+mj-lt"/>
              </a:rPr>
              <a:t>These deductions are allowed in New Tax Regime too, as per s. 202 (old S. 115BAC). </a:t>
            </a:r>
            <a:endParaRPr lang="en-US" altLang="en-US" sz="36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E9C14-7FE5-5627-7DC9-B0499D382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B5B3948-A3A1-0522-030B-52ACDFE38249}"/>
              </a:ext>
            </a:extLst>
          </p:cNvPr>
          <p:cNvSpPr txBox="1">
            <a:spLocks/>
          </p:cNvSpPr>
          <p:nvPr/>
        </p:nvSpPr>
        <p:spPr>
          <a:xfrm>
            <a:off x="2667000" y="222365"/>
            <a:ext cx="6858000" cy="62865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</a:rPr>
              <a:t>business - deductions</a:t>
            </a:r>
          </a:p>
        </p:txBody>
      </p:sp>
      <p:sp>
        <p:nvSpPr>
          <p:cNvPr id="80899" name="Footer Placeholder 4">
            <a:extLst>
              <a:ext uri="{FF2B5EF4-FFF2-40B4-BE49-F238E27FC236}">
                <a16:creationId xmlns:a16="http://schemas.microsoft.com/office/drawing/2014/main" id="{D46CFEA8-E78B-4DDB-105E-840CF6C3F54A}"/>
              </a:ext>
            </a:extLst>
          </p:cNvPr>
          <p:cNvSpPr txBox="1">
            <a:spLocks/>
          </p:cNvSpPr>
          <p:nvPr/>
        </p:nvSpPr>
        <p:spPr bwMode="auto">
          <a:xfrm>
            <a:off x="9288651" y="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A6A6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ED690-90F7-B2AD-0425-5B1637DD6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68" y="1028700"/>
            <a:ext cx="11432583" cy="4800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Section 28 now consolidates:</a:t>
            </a:r>
          </a:p>
          <a:p>
            <a:pPr lvl="1"/>
            <a:r>
              <a:rPr lang="en-US" sz="3600" b="1" dirty="0">
                <a:solidFill>
                  <a:schemeClr val="tx1"/>
                </a:solidFill>
                <a:latin typeface="+mj-lt"/>
              </a:rPr>
              <a:t>Old s. 30 (Rent, rates, taxes, repairs &amp; insurance for buildings), </a:t>
            </a:r>
          </a:p>
          <a:p>
            <a:pPr lvl="1"/>
            <a:r>
              <a:rPr lang="en-US" sz="3600" b="1" dirty="0">
                <a:solidFill>
                  <a:schemeClr val="tx1"/>
                </a:solidFill>
                <a:latin typeface="+mj-lt"/>
              </a:rPr>
              <a:t>Old s. 31 (Repairs and insurance of machinery, plant and furniture)  </a:t>
            </a:r>
          </a:p>
          <a:p>
            <a:pPr lvl="1"/>
            <a:r>
              <a:rPr lang="en-US" sz="3600" b="1" dirty="0">
                <a:solidFill>
                  <a:schemeClr val="tx1"/>
                </a:solidFill>
                <a:latin typeface="+mj-lt"/>
              </a:rPr>
              <a:t>Old s. 38 (Building, etc., partly used for business, etc., or not exclusively used)</a:t>
            </a:r>
            <a:endParaRPr lang="en-IN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96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D121E-469A-167F-9EDE-47B705398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1171F06-7463-88DE-42C5-A593054B3BE6}"/>
              </a:ext>
            </a:extLst>
          </p:cNvPr>
          <p:cNvSpPr txBox="1">
            <a:spLocks/>
          </p:cNvSpPr>
          <p:nvPr/>
        </p:nvSpPr>
        <p:spPr>
          <a:xfrm>
            <a:off x="751668" y="222365"/>
            <a:ext cx="11186332" cy="62865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business – deductions – Employee welfare</a:t>
            </a:r>
          </a:p>
        </p:txBody>
      </p:sp>
      <p:sp>
        <p:nvSpPr>
          <p:cNvPr id="80899" name="Footer Placeholder 4">
            <a:extLst>
              <a:ext uri="{FF2B5EF4-FFF2-40B4-BE49-F238E27FC236}">
                <a16:creationId xmlns:a16="http://schemas.microsoft.com/office/drawing/2014/main" id="{E2F85A40-3440-CB70-5911-337298B98B36}"/>
              </a:ext>
            </a:extLst>
          </p:cNvPr>
          <p:cNvSpPr txBox="1">
            <a:spLocks/>
          </p:cNvSpPr>
          <p:nvPr/>
        </p:nvSpPr>
        <p:spPr bwMode="auto">
          <a:xfrm>
            <a:off x="9288651" y="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A6A6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C00BF-AF17-D99E-BE9F-A08B7777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0" y="1028700"/>
            <a:ext cx="11596422" cy="480060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Provisions related to expenses for contributions to PF, Gratuity Fund, Superannuation Fund, etc., were spread across various sections in 1961 Act, such as 40A (7), (9) &amp; 36(1)(iv), (</a:t>
            </a:r>
            <a:r>
              <a:rPr lang="en-US" sz="3000" b="1" dirty="0" err="1">
                <a:solidFill>
                  <a:schemeClr val="tx1"/>
                </a:solidFill>
              </a:rPr>
              <a:t>iva</a:t>
            </a:r>
            <a:r>
              <a:rPr lang="en-US" sz="3000" b="1" dirty="0">
                <a:solidFill>
                  <a:schemeClr val="tx1"/>
                </a:solidFill>
              </a:rPr>
              <a:t>), (v) &amp; (va). In 2025 Act, these provisions consolidated under single S. 29.</a:t>
            </a:r>
            <a:endParaRPr lang="en-IN" sz="3000" b="1" dirty="0">
              <a:solidFill>
                <a:schemeClr val="tx1"/>
              </a:solidFill>
            </a:endParaRPr>
          </a:p>
          <a:p>
            <a:r>
              <a:rPr lang="en-US" sz="3000" b="1" dirty="0">
                <a:solidFill>
                  <a:schemeClr val="tx1"/>
                </a:solidFill>
                <a:latin typeface="+mj-lt"/>
              </a:rPr>
              <a:t>It includes:</a:t>
            </a:r>
            <a:endParaRPr lang="en-IN" sz="3000" b="1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3000" b="1" dirty="0">
                <a:solidFill>
                  <a:schemeClr val="tx1"/>
                </a:solidFill>
                <a:latin typeface="+mj-lt"/>
              </a:rPr>
              <a:t>Contribution towards recog.PF or approved superannuation fund.</a:t>
            </a:r>
            <a:endParaRPr lang="en-IN" sz="3000" b="1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3000" b="1" dirty="0">
                <a:solidFill>
                  <a:schemeClr val="tx1"/>
                </a:solidFill>
                <a:latin typeface="+mj-lt"/>
              </a:rPr>
              <a:t>Contribution towards a pension scheme.</a:t>
            </a:r>
            <a:endParaRPr lang="en-IN" sz="3000" b="1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3000" b="1" dirty="0">
                <a:solidFill>
                  <a:schemeClr val="tx1"/>
                </a:solidFill>
                <a:latin typeface="+mj-lt"/>
              </a:rPr>
              <a:t>Contribution towards an approved gratuity fund.</a:t>
            </a:r>
            <a:endParaRPr lang="en-IN" sz="3000" b="1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3000" b="1" dirty="0">
                <a:solidFill>
                  <a:schemeClr val="tx1"/>
                </a:solidFill>
                <a:latin typeface="+mj-lt"/>
              </a:rPr>
              <a:t>Contribution received from an employee (ESI, PF).</a:t>
            </a:r>
            <a:endParaRPr lang="en-IN" sz="3000" b="1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3000" b="1" dirty="0">
                <a:solidFill>
                  <a:schemeClr val="tx1"/>
                </a:solidFill>
                <a:latin typeface="+mj-lt"/>
              </a:rPr>
              <a:t>Non allowability for setting up or formation of, or as contribution to, any fund, trust, company, AOP, BOI, society </a:t>
            </a:r>
            <a:endParaRPr lang="en-IN" sz="3000" b="1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3000" b="1" dirty="0">
                <a:solidFill>
                  <a:schemeClr val="tx1"/>
                </a:solidFill>
                <a:latin typeface="+mj-lt"/>
              </a:rPr>
              <a:t>Non- allowability for gratuity unless paid.</a:t>
            </a:r>
            <a:endParaRPr lang="en-IN" sz="3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93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3EB5F-12F0-7108-6A38-0D2385169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CE7B98F-733D-44CA-AB51-2D1AC20D38F7}"/>
              </a:ext>
            </a:extLst>
          </p:cNvPr>
          <p:cNvSpPr txBox="1">
            <a:spLocks/>
          </p:cNvSpPr>
          <p:nvPr/>
        </p:nvSpPr>
        <p:spPr>
          <a:xfrm>
            <a:off x="751668" y="222365"/>
            <a:ext cx="11186332" cy="62865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</a:rPr>
              <a:t>books</a:t>
            </a:r>
          </a:p>
        </p:txBody>
      </p:sp>
      <p:sp>
        <p:nvSpPr>
          <p:cNvPr id="80899" name="Footer Placeholder 4">
            <a:extLst>
              <a:ext uri="{FF2B5EF4-FFF2-40B4-BE49-F238E27FC236}">
                <a16:creationId xmlns:a16="http://schemas.microsoft.com/office/drawing/2014/main" id="{8D4B082C-11F5-10C8-1122-6768EE823F77}"/>
              </a:ext>
            </a:extLst>
          </p:cNvPr>
          <p:cNvSpPr txBox="1">
            <a:spLocks/>
          </p:cNvSpPr>
          <p:nvPr/>
        </p:nvSpPr>
        <p:spPr bwMode="auto">
          <a:xfrm>
            <a:off x="9288651" y="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A6A6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9B650-9A9B-BEF4-4F62-74E73B5D4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851015"/>
            <a:ext cx="11596422" cy="4800600"/>
          </a:xfrm>
        </p:spPr>
        <p:txBody>
          <a:bodyPr>
            <a:noAutofit/>
          </a:bodyPr>
          <a:lstStyle/>
          <a:p>
            <a:r>
              <a:rPr lang="en-IN" sz="3000" b="1" dirty="0">
                <a:solidFill>
                  <a:schemeClr val="tx1"/>
                </a:solidFill>
              </a:rPr>
              <a:t>Section 62 as compared to Old S. 44AA 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Specified profession - Information Technology and Company secretary professions have been added in the section as specified professions, earlier - notifications. </a:t>
            </a:r>
            <a:endParaRPr lang="en-IN" sz="3000" b="1" dirty="0">
              <a:solidFill>
                <a:schemeClr val="tx1"/>
              </a:solidFill>
            </a:endParaRPr>
          </a:p>
          <a:p>
            <a:r>
              <a:rPr lang="en-IN" sz="3000" b="1" dirty="0">
                <a:solidFill>
                  <a:schemeClr val="tx1"/>
                </a:solidFill>
              </a:rPr>
              <a:t>Earlier books of accounts were required for assessee, who was engaged in business which was covered u/s 44AD(4) and his TI exceeded the MANCT. Now:</a:t>
            </a:r>
          </a:p>
          <a:p>
            <a:pPr lvl="1"/>
            <a:r>
              <a:rPr lang="en-IN" sz="3000" b="1" dirty="0">
                <a:solidFill>
                  <a:schemeClr val="tx1"/>
                </a:solidFill>
              </a:rPr>
              <a:t>condition of TI exceeding MANCT is not there, </a:t>
            </a:r>
          </a:p>
          <a:p>
            <a:pPr lvl="1"/>
            <a:r>
              <a:rPr lang="en-IN" sz="3000" b="1" dirty="0">
                <a:solidFill>
                  <a:schemeClr val="tx1"/>
                </a:solidFill>
              </a:rPr>
              <a:t>hence even if an specified assessee is not declaring profits as per presumptive basis and as his income is below MANCT </a:t>
            </a:r>
          </a:p>
          <a:p>
            <a:pPr lvl="1"/>
            <a:r>
              <a:rPr lang="en-IN" sz="3000" b="1" dirty="0">
                <a:solidFill>
                  <a:schemeClr val="tx1"/>
                </a:solidFill>
              </a:rPr>
              <a:t>consequently tax audit is not required, </a:t>
            </a:r>
          </a:p>
          <a:p>
            <a:pPr lvl="1"/>
            <a:r>
              <a:rPr lang="en-IN" sz="3000" b="1" dirty="0">
                <a:solidFill>
                  <a:schemeClr val="tx1"/>
                </a:solidFill>
              </a:rPr>
              <a:t>still the assessee would have to prepare its books of accounts.</a:t>
            </a:r>
          </a:p>
        </p:txBody>
      </p:sp>
    </p:spTree>
    <p:extLst>
      <p:ext uri="{BB962C8B-B14F-4D97-AF65-F5344CB8AC3E}">
        <p14:creationId xmlns:p14="http://schemas.microsoft.com/office/powerpoint/2010/main" val="174927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95689-581E-2F5A-47D6-291E0ABE7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19D5044-CB83-726B-063F-42F759F31848}"/>
              </a:ext>
            </a:extLst>
          </p:cNvPr>
          <p:cNvSpPr txBox="1">
            <a:spLocks/>
          </p:cNvSpPr>
          <p:nvPr/>
        </p:nvSpPr>
        <p:spPr>
          <a:xfrm>
            <a:off x="751668" y="222365"/>
            <a:ext cx="11186332" cy="62865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Audit / presumptive taxation</a:t>
            </a:r>
          </a:p>
        </p:txBody>
      </p:sp>
      <p:sp>
        <p:nvSpPr>
          <p:cNvPr id="80899" name="Footer Placeholder 4">
            <a:extLst>
              <a:ext uri="{FF2B5EF4-FFF2-40B4-BE49-F238E27FC236}">
                <a16:creationId xmlns:a16="http://schemas.microsoft.com/office/drawing/2014/main" id="{A301F60F-D67E-9784-4262-D276E6DAE44D}"/>
              </a:ext>
            </a:extLst>
          </p:cNvPr>
          <p:cNvSpPr txBox="1">
            <a:spLocks/>
          </p:cNvSpPr>
          <p:nvPr/>
        </p:nvSpPr>
        <p:spPr bwMode="auto">
          <a:xfrm>
            <a:off x="9288651" y="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A6A6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FC28F-1872-C6F5-CD82-673D50DE0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851015"/>
            <a:ext cx="11596422" cy="4800600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chemeClr val="tx1"/>
                </a:solidFill>
              </a:rPr>
              <a:t>Section 58 (Old s. 44AD/44ADA/44AE) </a:t>
            </a:r>
            <a:r>
              <a:rPr lang="en-IN" sz="3200" b="1" dirty="0" err="1">
                <a:solidFill>
                  <a:schemeClr val="tx1"/>
                </a:solidFill>
              </a:rPr>
              <a:t>r.w.s</a:t>
            </a:r>
            <a:r>
              <a:rPr lang="en-IN" sz="3200" b="1" dirty="0">
                <a:solidFill>
                  <a:schemeClr val="tx1"/>
                </a:solidFill>
              </a:rPr>
              <a:t>. 63 (Old S. 44AB)</a:t>
            </a:r>
          </a:p>
          <a:p>
            <a:r>
              <a:rPr lang="en-GB" sz="3200" b="1" dirty="0">
                <a:solidFill>
                  <a:schemeClr val="tx1"/>
                </a:solidFill>
              </a:rPr>
              <a:t>Earlier Old S. 44AD was optional, now seems to be mandatory.</a:t>
            </a:r>
            <a:endParaRPr lang="en-IN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Now declaring income lower than specified % of profit, and its TI exceeds MANCT, requirement is to:</a:t>
            </a:r>
            <a:endParaRPr lang="en-IN" sz="3200" b="1">
              <a:solidFill>
                <a:schemeClr val="tx1"/>
              </a:solidFill>
            </a:endParaRPr>
          </a:p>
          <a:p>
            <a:pPr lvl="1"/>
            <a:r>
              <a:rPr lang="en-US" sz="3200" b="1">
                <a:solidFill>
                  <a:schemeClr val="tx1"/>
                </a:solidFill>
              </a:rPr>
              <a:t>Maintain </a:t>
            </a:r>
            <a:r>
              <a:rPr lang="en-US" sz="3200" b="1" dirty="0">
                <a:solidFill>
                  <a:schemeClr val="tx1"/>
                </a:solidFill>
              </a:rPr>
              <a:t>books of accounts; and</a:t>
            </a:r>
            <a:endParaRPr lang="en-IN" sz="3200" b="1" dirty="0">
              <a:solidFill>
                <a:schemeClr val="tx1"/>
              </a:solidFill>
            </a:endParaRP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Get the audit done u/s 63</a:t>
            </a:r>
            <a:endParaRPr lang="en-IN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However, u/s 63, condition of TI exceeding MANCT is not mentioned. 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Earlier condition of TI exceeding MANCT was not there for business of plying, hiring or leasing of goods carriage, which is now required in 2025 Act.</a:t>
            </a:r>
            <a:endParaRPr lang="en-IN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95660-0D7E-C3E4-BE77-D0150700D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5BDB5CC-DE85-75F5-F777-15AC158E2AD8}"/>
              </a:ext>
            </a:extLst>
          </p:cNvPr>
          <p:cNvSpPr txBox="1">
            <a:spLocks/>
          </p:cNvSpPr>
          <p:nvPr/>
        </p:nvSpPr>
        <p:spPr>
          <a:xfrm>
            <a:off x="2667000" y="222365"/>
            <a:ext cx="6858000" cy="62865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Unexplained sums</a:t>
            </a:r>
          </a:p>
        </p:txBody>
      </p:sp>
      <p:sp>
        <p:nvSpPr>
          <p:cNvPr id="80899" name="Footer Placeholder 4">
            <a:extLst>
              <a:ext uri="{FF2B5EF4-FFF2-40B4-BE49-F238E27FC236}">
                <a16:creationId xmlns:a16="http://schemas.microsoft.com/office/drawing/2014/main" id="{57A06F64-320E-746E-CA86-ACBF4E832AC1}"/>
              </a:ext>
            </a:extLst>
          </p:cNvPr>
          <p:cNvSpPr txBox="1">
            <a:spLocks/>
          </p:cNvSpPr>
          <p:nvPr/>
        </p:nvSpPr>
        <p:spPr bwMode="auto">
          <a:xfrm>
            <a:off x="9288651" y="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A6A6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E795D-90EF-E73B-55A4-821B399CA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981" y="6111585"/>
            <a:ext cx="11073539" cy="628651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  <a:latin typeface="+mj-lt"/>
              </a:rPr>
              <a:t>‘May’ replaced with ‘Shall’ except for S. 69D (as it already had ‘shall’)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6BD257-63FD-F1FC-36E4-76110E329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5363"/>
              </p:ext>
            </p:extLst>
          </p:nvPr>
        </p:nvGraphicFramePr>
        <p:xfrm>
          <a:off x="816982" y="1073380"/>
          <a:ext cx="1107353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789">
                  <a:extLst>
                    <a:ext uri="{9D8B030D-6E8A-4147-A177-3AD203B41FA5}">
                      <a16:colId xmlns:a16="http://schemas.microsoft.com/office/drawing/2014/main" val="2322590767"/>
                    </a:ext>
                  </a:extLst>
                </a:gridCol>
                <a:gridCol w="4426980">
                  <a:extLst>
                    <a:ext uri="{9D8B030D-6E8A-4147-A177-3AD203B41FA5}">
                      <a16:colId xmlns:a16="http://schemas.microsoft.com/office/drawing/2014/main" val="280984122"/>
                    </a:ext>
                  </a:extLst>
                </a:gridCol>
                <a:gridCol w="1026763">
                  <a:extLst>
                    <a:ext uri="{9D8B030D-6E8A-4147-A177-3AD203B41FA5}">
                      <a16:colId xmlns:a16="http://schemas.microsoft.com/office/drawing/2014/main" val="2252533719"/>
                    </a:ext>
                  </a:extLst>
                </a:gridCol>
                <a:gridCol w="4510007">
                  <a:extLst>
                    <a:ext uri="{9D8B030D-6E8A-4147-A177-3AD203B41FA5}">
                      <a16:colId xmlns:a16="http://schemas.microsoft.com/office/drawing/2014/main" val="3341827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+mj-lt"/>
                        </a:rPr>
                        <a:t>1961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+mj-lt"/>
                        </a:rPr>
                        <a:t>Heading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+mj-lt"/>
                        </a:rPr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+mj-lt"/>
                        </a:rPr>
                        <a:t>Heading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527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latin typeface="+mj-lt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Cash Credits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latin typeface="+mj-lt"/>
                        </a:rPr>
                        <a:t>102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Unexplained Credits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03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latin typeface="+mj-lt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Unexplained Investments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latin typeface="+mj-lt"/>
                        </a:rPr>
                        <a:t>103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Unexplained Investment</a:t>
                      </a:r>
                    </a:p>
                    <a:p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(69 &amp; part of 69B)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latin typeface="+mj-lt"/>
                        </a:rPr>
                        <a:t>69A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Unexplained Money, etc.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latin typeface="+mj-lt"/>
                        </a:rPr>
                        <a:t>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IN" sz="2400" b="1" dirty="0">
                          <a:latin typeface="+mj-lt"/>
                        </a:rPr>
                        <a:t>Unexplained Asset</a:t>
                      </a:r>
                    </a:p>
                    <a:p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(69A &amp; part of 69B)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31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rgbClr val="C00000"/>
                          </a:solidFill>
                          <a:latin typeface="+mj-lt"/>
                        </a:rPr>
                        <a:t>69B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Amt. of Investments, etc. not fully disclosed in books of Accounts</a:t>
                      </a:r>
                      <a:endParaRPr lang="en-IN" sz="24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 sz="28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 sz="28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14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latin typeface="+mj-lt"/>
                        </a:rPr>
                        <a:t>69C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Unexplained expenditure, etc.</a:t>
                      </a:r>
                      <a:endParaRPr lang="en-IN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latin typeface="+mj-lt"/>
                        </a:rPr>
                        <a:t>105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+mj-lt"/>
                        </a:rPr>
                        <a:t>Unexplained Expenditure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165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latin typeface="+mj-lt"/>
                        </a:rPr>
                        <a:t>69D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+mj-lt"/>
                        </a:rPr>
                        <a:t>Amt. borrowed or repaid on hundi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latin typeface="+mj-lt"/>
                        </a:rPr>
                        <a:t>106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latin typeface="+mj-lt"/>
                        </a:rPr>
                        <a:t>Amt. borrowed or repaid through negotiable instrument, hundi,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114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9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2023E-C481-B507-DC41-ADC97CFDD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155FF15-95DA-96E7-A6D8-71032FD0FC7A}"/>
              </a:ext>
            </a:extLst>
          </p:cNvPr>
          <p:cNvSpPr txBox="1">
            <a:spLocks/>
          </p:cNvSpPr>
          <p:nvPr/>
        </p:nvSpPr>
        <p:spPr>
          <a:xfrm>
            <a:off x="2667000" y="222365"/>
            <a:ext cx="6858000" cy="62865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charities</a:t>
            </a:r>
          </a:p>
        </p:txBody>
      </p:sp>
      <p:sp>
        <p:nvSpPr>
          <p:cNvPr id="80899" name="Footer Placeholder 4">
            <a:extLst>
              <a:ext uri="{FF2B5EF4-FFF2-40B4-BE49-F238E27FC236}">
                <a16:creationId xmlns:a16="http://schemas.microsoft.com/office/drawing/2014/main" id="{5EB4BB5E-2618-AEB3-D598-E396E4C428C1}"/>
              </a:ext>
            </a:extLst>
          </p:cNvPr>
          <p:cNvSpPr txBox="1">
            <a:spLocks/>
          </p:cNvSpPr>
          <p:nvPr/>
        </p:nvSpPr>
        <p:spPr bwMode="auto">
          <a:xfrm>
            <a:off x="9288651" y="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A6A6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BE04D-63BA-01DC-3F91-E39A05979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68" y="1028700"/>
            <a:ext cx="11073539" cy="480060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2.50 L ITR for AY 2023-24. They applied Rs 10 L </a:t>
            </a:r>
            <a:r>
              <a:rPr lang="en-US" altLang="en-US" sz="3200" b="1" dirty="0" err="1">
                <a:solidFill>
                  <a:schemeClr val="tx1"/>
                </a:solidFill>
                <a:latin typeface="+mj-lt"/>
              </a:rPr>
              <a:t>Crs</a:t>
            </a:r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. for charitable &amp; religious purposes in FY 2022-23</a:t>
            </a:r>
          </a:p>
          <a:p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1961 provisions</a:t>
            </a:r>
          </a:p>
          <a:p>
            <a:pPr lvl="1">
              <a:lnSpc>
                <a:spcPct val="120000"/>
              </a:lnSpc>
            </a:pPr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Chapter I: Charitable Purpose (S. 2(15))</a:t>
            </a:r>
          </a:p>
          <a:p>
            <a:pPr lvl="1">
              <a:lnSpc>
                <a:spcPct val="120000"/>
              </a:lnSpc>
            </a:pPr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Chapter III: S. 10(23C), 11, 12, 12A, 12AA, 12AB, 12AC &amp; 13</a:t>
            </a:r>
          </a:p>
          <a:p>
            <a:pPr lvl="1">
              <a:lnSpc>
                <a:spcPct val="120000"/>
              </a:lnSpc>
            </a:pPr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Chapter VIA: Section 80G</a:t>
            </a:r>
          </a:p>
          <a:p>
            <a:pPr lvl="1">
              <a:lnSpc>
                <a:spcPct val="120000"/>
              </a:lnSpc>
            </a:pPr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Chapter XII / XIIEB: Sections 115BBC, 115BBI, 115TD, 115TE, 115TF</a:t>
            </a:r>
          </a:p>
        </p:txBody>
      </p:sp>
    </p:spTree>
    <p:extLst>
      <p:ext uri="{BB962C8B-B14F-4D97-AF65-F5344CB8AC3E}">
        <p14:creationId xmlns:p14="http://schemas.microsoft.com/office/powerpoint/2010/main" val="332073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F9985-0F29-B280-27EF-ADA8E2AB1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77F3B5-7EDC-8D1D-7FC7-AD9CA7AD2560}"/>
              </a:ext>
            </a:extLst>
          </p:cNvPr>
          <p:cNvSpPr txBox="1">
            <a:spLocks/>
          </p:cNvSpPr>
          <p:nvPr/>
        </p:nvSpPr>
        <p:spPr>
          <a:xfrm>
            <a:off x="2667000" y="222365"/>
            <a:ext cx="6858000" cy="62865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charities</a:t>
            </a:r>
          </a:p>
        </p:txBody>
      </p:sp>
      <p:sp>
        <p:nvSpPr>
          <p:cNvPr id="80899" name="Footer Placeholder 4">
            <a:extLst>
              <a:ext uri="{FF2B5EF4-FFF2-40B4-BE49-F238E27FC236}">
                <a16:creationId xmlns:a16="http://schemas.microsoft.com/office/drawing/2014/main" id="{99914A3B-58C6-06F6-98D2-BC865AB47809}"/>
              </a:ext>
            </a:extLst>
          </p:cNvPr>
          <p:cNvSpPr txBox="1">
            <a:spLocks/>
          </p:cNvSpPr>
          <p:nvPr/>
        </p:nvSpPr>
        <p:spPr bwMode="auto">
          <a:xfrm>
            <a:off x="9288651" y="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A6A6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39507-DFA3-0D79-A49C-6842D002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68" y="851015"/>
            <a:ext cx="11432583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en-US" sz="3600" b="1" dirty="0">
                <a:solidFill>
                  <a:schemeClr val="tx1"/>
                </a:solidFill>
                <a:latin typeface="+mj-lt"/>
              </a:rPr>
              <a:t>2025 Act – Sections 332 to 355</a:t>
            </a:r>
          </a:p>
          <a:p>
            <a:pPr lvl="1"/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Unified term "registered non-profit organization" is used instead of various terms like trust, institution, etc.</a:t>
            </a:r>
          </a:p>
          <a:p>
            <a:pPr lvl="1"/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"Registration" replaces "approval" </a:t>
            </a:r>
          </a:p>
          <a:p>
            <a:pPr lvl="1"/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All provisions are consolidated in Part B of Chapter XVII under "Special Provisions for Registered NPOs."</a:t>
            </a:r>
          </a:p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Capital gains u/s 11(1A) done away with.</a:t>
            </a:r>
          </a:p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Deemed application under Explanation 1(2) of section 11(1) done away wit. Accumulation u/s 11(2) for up to five years continues</a:t>
            </a:r>
            <a:endParaRPr lang="en-US" altLang="en-US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819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878E9-4966-FA7A-129D-6D53DF9B0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8AE189-1ECF-6508-79FD-A8AFADFA0411}"/>
              </a:ext>
            </a:extLst>
          </p:cNvPr>
          <p:cNvSpPr txBox="1">
            <a:spLocks/>
          </p:cNvSpPr>
          <p:nvPr/>
        </p:nvSpPr>
        <p:spPr>
          <a:xfrm>
            <a:off x="718457" y="619760"/>
            <a:ext cx="11250386" cy="62865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</a:rPr>
              <a:t>Chapter </a:t>
            </a:r>
            <a:r>
              <a:rPr lang="en-US" sz="4400" b="1" dirty="0" err="1">
                <a:solidFill>
                  <a:srgbClr val="C00000"/>
                </a:solidFill>
              </a:rPr>
              <a:t>Xvii</a:t>
            </a:r>
            <a:r>
              <a:rPr lang="en-US" sz="4400" b="1" dirty="0">
                <a:solidFill>
                  <a:srgbClr val="C00000"/>
                </a:solidFill>
              </a:rPr>
              <a:t> - part b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Special provisions for registered non-profit </a:t>
            </a:r>
            <a:r>
              <a:rPr lang="en-US" sz="2800" b="1" dirty="0" err="1">
                <a:solidFill>
                  <a:srgbClr val="C00000"/>
                </a:solidFill>
              </a:rPr>
              <a:t>organisation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0899" name="Footer Placeholder 4">
            <a:extLst>
              <a:ext uri="{FF2B5EF4-FFF2-40B4-BE49-F238E27FC236}">
                <a16:creationId xmlns:a16="http://schemas.microsoft.com/office/drawing/2014/main" id="{B230BAE0-7906-75D6-2F9E-3D836BDA1B50}"/>
              </a:ext>
            </a:extLst>
          </p:cNvPr>
          <p:cNvSpPr txBox="1">
            <a:spLocks/>
          </p:cNvSpPr>
          <p:nvPr/>
        </p:nvSpPr>
        <p:spPr bwMode="auto">
          <a:xfrm>
            <a:off x="9288651" y="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A6A6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0A6C1B0-EB59-3CB1-E4F1-3975973D4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505752"/>
              </p:ext>
            </p:extLst>
          </p:nvPr>
        </p:nvGraphicFramePr>
        <p:xfrm>
          <a:off x="718457" y="1681843"/>
          <a:ext cx="1125038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1575129487"/>
                    </a:ext>
                  </a:extLst>
                </a:gridCol>
                <a:gridCol w="7805057">
                  <a:extLst>
                    <a:ext uri="{9D8B030D-6E8A-4147-A177-3AD203B41FA5}">
                      <a16:colId xmlns:a16="http://schemas.microsoft.com/office/drawing/2014/main" val="1329291809"/>
                    </a:ext>
                  </a:extLst>
                </a:gridCol>
                <a:gridCol w="2416630">
                  <a:extLst>
                    <a:ext uri="{9D8B030D-6E8A-4147-A177-3AD203B41FA5}">
                      <a16:colId xmlns:a16="http://schemas.microsoft.com/office/drawing/2014/main" val="4122936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800" b="1" dirty="0"/>
                        <a:t>Sub-Part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/>
                        <a:t>Heading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/>
                        <a:t>Sections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407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9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Registration</a:t>
                      </a:r>
                      <a:endParaRPr lang="en-IN" sz="29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900" b="1" dirty="0"/>
                        <a:t>332-333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963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9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Income of registered non-profit </a:t>
                      </a:r>
                      <a:r>
                        <a:rPr lang="en-US" sz="29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  <a:r>
                        <a:rPr lang="en-US" sz="2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29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900" b="1" dirty="0"/>
                        <a:t>334-343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67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9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Commercial activities by registered non-profit </a:t>
                      </a:r>
                      <a:r>
                        <a:rPr lang="en-US" sz="29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</a:t>
                      </a:r>
                      <a:r>
                        <a:rPr lang="en-US" sz="2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29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900" b="1" dirty="0"/>
                        <a:t>344-346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4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9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Compliances</a:t>
                      </a:r>
                      <a:endParaRPr lang="en-IN" sz="29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900" b="1" dirty="0"/>
                        <a:t>347-350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678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9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Violations</a:t>
                      </a:r>
                      <a:endParaRPr lang="en-IN" sz="29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900" b="1" dirty="0"/>
                        <a:t>351-353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924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9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Approval for purpose of deduction under section 133(1)(b)(ii) </a:t>
                      </a:r>
                      <a:endParaRPr lang="en-IN" sz="29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900" b="1" dirty="0"/>
                        <a:t>354-355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515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369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89CF1-B6DA-F41E-D036-948BBFEB7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7A451B-E8D2-08BB-37EC-18C6A7CCBA1A}"/>
              </a:ext>
            </a:extLst>
          </p:cNvPr>
          <p:cNvSpPr txBox="1">
            <a:spLocks/>
          </p:cNvSpPr>
          <p:nvPr/>
        </p:nvSpPr>
        <p:spPr>
          <a:xfrm>
            <a:off x="2667000" y="222365"/>
            <a:ext cx="6858000" cy="62865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charities</a:t>
            </a:r>
          </a:p>
        </p:txBody>
      </p:sp>
      <p:sp>
        <p:nvSpPr>
          <p:cNvPr id="80899" name="Footer Placeholder 4">
            <a:extLst>
              <a:ext uri="{FF2B5EF4-FFF2-40B4-BE49-F238E27FC236}">
                <a16:creationId xmlns:a16="http://schemas.microsoft.com/office/drawing/2014/main" id="{7A7E1120-7A87-FC91-FF40-8ECB36079864}"/>
              </a:ext>
            </a:extLst>
          </p:cNvPr>
          <p:cNvSpPr txBox="1">
            <a:spLocks/>
          </p:cNvSpPr>
          <p:nvPr/>
        </p:nvSpPr>
        <p:spPr bwMode="auto">
          <a:xfrm>
            <a:off x="9288651" y="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A6A60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936D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F7747-D6F2-7844-5F8E-24C58E08A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68" y="851015"/>
            <a:ext cx="11432583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en-US" sz="3600" b="1" dirty="0">
                <a:solidFill>
                  <a:schemeClr val="tx1"/>
                </a:solidFill>
                <a:latin typeface="+mj-lt"/>
              </a:rPr>
              <a:t>Now only certain persons specified can register – S.332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en-US" sz="3600" b="1" dirty="0">
                <a:solidFill>
                  <a:schemeClr val="tx1"/>
                </a:solidFill>
                <a:latin typeface="+mj-lt"/>
              </a:rPr>
              <a:t>Application, duration, validity, etc. all in one table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en-US" sz="3600" b="1" dirty="0">
                <a:solidFill>
                  <a:schemeClr val="tx1"/>
                </a:solidFill>
                <a:latin typeface="+mj-lt"/>
              </a:rPr>
              <a:t>Incomes: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Regular income. 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Specified income. 	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Income not to be included in regular income. 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Corpus donation. 	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Deemed corpus donation</a:t>
            </a:r>
            <a:endParaRPr lang="en-US" altLang="en-US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652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E476E-7819-E9A0-02F7-870A3A6AF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721D5B-E90D-B91B-1310-87D69459C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152043"/>
            <a:ext cx="11384957" cy="5305425"/>
          </a:xfrm>
        </p:spPr>
        <p:txBody>
          <a:bodyPr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S. 195 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– (s. 115BBE) – 60% to 30%</a:t>
            </a:r>
          </a:p>
          <a:p>
            <a:pPr marL="543052" lvl="1">
              <a:lnSpc>
                <a:spcPct val="100000"/>
              </a:lnSpc>
              <a:spcBef>
                <a:spcPts val="1315"/>
              </a:spcBef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Surcharge of 25% continues.. Effective rate 39%</a:t>
            </a:r>
          </a:p>
          <a:p>
            <a:pPr marL="543052" lvl="1">
              <a:lnSpc>
                <a:spcPct val="100000"/>
              </a:lnSpc>
              <a:spcBef>
                <a:spcPts val="1315"/>
              </a:spcBef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Omit penalty u/s 443</a:t>
            </a:r>
          </a:p>
          <a:p>
            <a:pPr marL="543052" lvl="1">
              <a:lnSpc>
                <a:spcPct val="100000"/>
              </a:lnSpc>
              <a:spcBef>
                <a:spcPts val="1315"/>
              </a:spcBef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Subsume this penalty in s. 439(11). (misreporting : Penalty - 200% )</a:t>
            </a:r>
          </a:p>
          <a:p>
            <a:pPr marL="543052" lvl="1">
              <a:lnSpc>
                <a:spcPct val="100000"/>
              </a:lnSpc>
              <a:spcBef>
                <a:spcPts val="1315"/>
              </a:spcBef>
            </a:pPr>
            <a:r>
              <a:rPr lang="en-US" sz="3600" b="1" dirty="0">
                <a:solidFill>
                  <a:schemeClr val="tx1"/>
                </a:solidFill>
                <a:latin typeface="+mj-lt"/>
              </a:rPr>
              <a:t>Clause (g) inserted in s. 439(11) – income referred to in s. 195(b) </a:t>
            </a:r>
          </a:p>
          <a:p>
            <a:pPr marL="1000252" lvl="2">
              <a:lnSpc>
                <a:spcPct val="100000"/>
              </a:lnSpc>
              <a:spcBef>
                <a:spcPts val="1315"/>
              </a:spcBef>
            </a:pPr>
            <a:r>
              <a:rPr lang="en-US" sz="3400" b="1" dirty="0">
                <a:solidFill>
                  <a:schemeClr val="tx1"/>
                </a:solidFill>
                <a:latin typeface="+mj-lt"/>
              </a:rPr>
              <a:t>Penalty only if AO assess</a:t>
            </a: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48610D13-F3E6-04B0-941C-7CA34462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B72DDE-3E04-FB59-BD07-AA7CC227F2F3}"/>
              </a:ext>
            </a:extLst>
          </p:cNvPr>
          <p:cNvSpPr txBox="1">
            <a:spLocks/>
          </p:cNvSpPr>
          <p:nvPr/>
        </p:nvSpPr>
        <p:spPr>
          <a:xfrm>
            <a:off x="904874" y="313843"/>
            <a:ext cx="106299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Tax rates</a:t>
            </a:r>
          </a:p>
        </p:txBody>
      </p:sp>
    </p:spTree>
    <p:extLst>
      <p:ext uri="{BB962C8B-B14F-4D97-AF65-F5344CB8AC3E}">
        <p14:creationId xmlns:p14="http://schemas.microsoft.com/office/powerpoint/2010/main" val="30878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E624A-7302-726C-7AD2-78F23949E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573ADC-5E2C-49C1-B2C1-F9D2927AD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14" y="1108289"/>
            <a:ext cx="11363486" cy="5553076"/>
          </a:xfrm>
        </p:spPr>
        <p:txBody>
          <a:bodyPr rtlCol="0">
            <a:noAutofit/>
          </a:bodyPr>
          <a:lstStyle/>
          <a:p>
            <a:r>
              <a:rPr lang="en-US" sz="3000" b="1" dirty="0"/>
              <a:t>65 sections in 1961 Act specifying TDS liabilities, based on payer / payee's status &amp; applicable limits, consolidated into 2 – S. 392/393.</a:t>
            </a:r>
          </a:p>
          <a:p>
            <a:r>
              <a:rPr lang="en-US" sz="3000" b="1" dirty="0"/>
              <a:t>Now it is a ready-reckoner itself. S. 393 contains tables for:</a:t>
            </a:r>
          </a:p>
          <a:p>
            <a:pPr lvl="1"/>
            <a:r>
              <a:rPr lang="en-US" sz="3000" b="1" dirty="0"/>
              <a:t>Sub s. (1) - Payments to Residents – 8 incomes</a:t>
            </a:r>
          </a:p>
          <a:p>
            <a:pPr lvl="1"/>
            <a:r>
              <a:rPr lang="en-US" sz="3000" b="1" dirty="0"/>
              <a:t>Sub s. (2) - Payments to Non-residents – 17 incomes</a:t>
            </a:r>
          </a:p>
          <a:p>
            <a:pPr lvl="1"/>
            <a:r>
              <a:rPr lang="en-US" sz="3000" b="1" dirty="0"/>
              <a:t>Sub s. (3) - Payment to any person – 7 incomes – lottery, 194T..</a:t>
            </a:r>
          </a:p>
          <a:p>
            <a:pPr lvl="1"/>
            <a:r>
              <a:rPr lang="en-US" sz="3000" b="1" dirty="0"/>
              <a:t>Sub s. (4) - No TDS required – 19 Sl. Nos. (exceptions)</a:t>
            </a:r>
          </a:p>
          <a:p>
            <a:pPr lvl="1"/>
            <a:r>
              <a:rPr lang="en-US" sz="3000" b="1" dirty="0"/>
              <a:t>Sub s. (5) - Declaration for no TDS – 15G/H Now Form No. 121</a:t>
            </a:r>
          </a:p>
          <a:p>
            <a:r>
              <a:rPr lang="en-US" sz="3000" b="1" dirty="0"/>
              <a:t>For Resident payees, similar types of income (like commission, rent, interest, etc.) are grouped together.</a:t>
            </a: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F1E3F29D-5930-32D0-E15A-8E145C23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065FDF-C94D-FE3E-04CB-0503735A1BB2}"/>
              </a:ext>
            </a:extLst>
          </p:cNvPr>
          <p:cNvSpPr txBox="1">
            <a:spLocks/>
          </p:cNvSpPr>
          <p:nvPr/>
        </p:nvSpPr>
        <p:spPr>
          <a:xfrm>
            <a:off x="1524000" y="387726"/>
            <a:ext cx="91440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6600" b="1" dirty="0" err="1">
                <a:solidFill>
                  <a:srgbClr val="C00000"/>
                </a:solidFill>
              </a:rPr>
              <a:t>tds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428DA-4500-FDBE-4E9C-5C1170EF8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3884CC-56A1-E5C7-BA43-25D474708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14" y="1108289"/>
            <a:ext cx="11205274" cy="5553076"/>
          </a:xfrm>
        </p:spPr>
        <p:txBody>
          <a:bodyPr rtlCol="0">
            <a:noAutofit/>
          </a:bodyPr>
          <a:lstStyle/>
          <a:p>
            <a:r>
              <a:rPr lang="en-US" sz="3000" b="1" dirty="0"/>
              <a:t>Payments to Residents</a:t>
            </a:r>
          </a:p>
          <a:p>
            <a:pPr marL="1044702" lvl="1" indent="-514350">
              <a:buFont typeface="+mj-lt"/>
              <a:buAutoNum type="arabicParenR"/>
            </a:pPr>
            <a:r>
              <a:rPr lang="en-US" sz="3000" b="1" dirty="0"/>
              <a:t>Commission / brokerage</a:t>
            </a:r>
          </a:p>
          <a:p>
            <a:pPr marL="1044702" lvl="1" indent="-514350">
              <a:buFont typeface="+mj-lt"/>
              <a:buAutoNum type="arabicParenR"/>
            </a:pPr>
            <a:r>
              <a:rPr lang="en-US" sz="3000" b="1" dirty="0"/>
              <a:t>Rent</a:t>
            </a:r>
          </a:p>
          <a:p>
            <a:pPr marL="1044702" lvl="1" indent="-514350">
              <a:buFont typeface="+mj-lt"/>
              <a:buAutoNum type="arabicParenR"/>
            </a:pPr>
            <a:r>
              <a:rPr lang="en-US" sz="3000" b="1" dirty="0"/>
              <a:t>Transfer of immovable property </a:t>
            </a:r>
          </a:p>
          <a:p>
            <a:pPr marL="1044702" lvl="1" indent="-514350">
              <a:buFont typeface="+mj-lt"/>
              <a:buAutoNum type="arabicParenR"/>
            </a:pPr>
            <a:r>
              <a:rPr lang="en-US" sz="3000" b="1" dirty="0"/>
              <a:t>Income from Capital market </a:t>
            </a:r>
          </a:p>
          <a:p>
            <a:pPr marL="1044702" lvl="1" indent="-514350">
              <a:buFont typeface="+mj-lt"/>
              <a:buAutoNum type="arabicParenR"/>
            </a:pPr>
            <a:r>
              <a:rPr lang="en-US" sz="3000" b="1" dirty="0"/>
              <a:t>Interest income</a:t>
            </a:r>
          </a:p>
          <a:p>
            <a:pPr marL="1044702" lvl="1" indent="-514350">
              <a:buFont typeface="+mj-lt"/>
              <a:buAutoNum type="arabicParenR"/>
            </a:pPr>
            <a:r>
              <a:rPr lang="en-US" sz="3000" b="1" dirty="0"/>
              <a:t>Contractors, FTS and professional services</a:t>
            </a:r>
          </a:p>
          <a:p>
            <a:pPr marL="1044702" lvl="1" indent="-514350">
              <a:buFont typeface="+mj-lt"/>
              <a:buAutoNum type="arabicParenR"/>
            </a:pPr>
            <a:r>
              <a:rPr lang="en-US" sz="3000" b="1" dirty="0"/>
              <a:t>Dividend</a:t>
            </a:r>
          </a:p>
          <a:p>
            <a:pPr marL="1044702" lvl="1" indent="-514350">
              <a:buFont typeface="+mj-lt"/>
              <a:buAutoNum type="arabicParenR"/>
            </a:pPr>
            <a:r>
              <a:rPr lang="en-US" sz="3000" b="1" dirty="0"/>
              <a:t>Other cases </a:t>
            </a:r>
          </a:p>
          <a:p>
            <a:r>
              <a:rPr lang="en-US" sz="3000" b="1" dirty="0"/>
              <a:t>UDIN introduced for real-time verification through the ICAI </a:t>
            </a:r>
            <a:r>
              <a:rPr lang="en-US" sz="3000" b="1"/>
              <a:t>API - Tax audit /15CB.</a:t>
            </a:r>
            <a:endParaRPr lang="en-US" sz="3000" b="1" dirty="0"/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19F9C4C1-4486-4FB4-96E6-E0964689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D28221-8429-EDFB-9D70-E66392685D83}"/>
              </a:ext>
            </a:extLst>
          </p:cNvPr>
          <p:cNvSpPr txBox="1">
            <a:spLocks/>
          </p:cNvSpPr>
          <p:nvPr/>
        </p:nvSpPr>
        <p:spPr>
          <a:xfrm>
            <a:off x="1524000" y="387726"/>
            <a:ext cx="91440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6600" b="1" dirty="0" err="1">
                <a:solidFill>
                  <a:srgbClr val="C00000"/>
                </a:solidFill>
              </a:rPr>
              <a:t>Tds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>
                <a:solidFill>
                  <a:srgbClr val="C00000"/>
                </a:solidFill>
              </a:rPr>
              <a:t>- Residents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1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A6106-1111-35E4-121E-66EE194A4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8A3DD1-2F8A-AAD3-8827-6FE0AC844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68" y="1062641"/>
            <a:ext cx="11167703" cy="5553076"/>
          </a:xfrm>
        </p:spPr>
        <p:txBody>
          <a:bodyPr rtlCol="0">
            <a:noAutofit/>
          </a:bodyPr>
          <a:lstStyle/>
          <a:p>
            <a:r>
              <a:rPr lang="en-US" sz="2800" b="1" dirty="0"/>
              <a:t>Provisions related to TCS also consolidated – S. 394.</a:t>
            </a:r>
          </a:p>
          <a:p>
            <a:r>
              <a:rPr lang="en-US" sz="2800" b="1" dirty="0"/>
              <a:t>It includes one table listing the nature of receipts, monetary thresholds, collectors, and applicable TCS rates.</a:t>
            </a:r>
          </a:p>
          <a:p>
            <a:r>
              <a:rPr lang="en-US" sz="2800" b="1" dirty="0"/>
              <a:t>Conditions for no collection of TCS are also in it.</a:t>
            </a:r>
          </a:p>
          <a:p>
            <a:r>
              <a:rPr lang="en-US" sz="2800" b="1" dirty="0"/>
              <a:t>Other Provisions that were scattered across existing Act are now consolidated into independent sections:</a:t>
            </a:r>
          </a:p>
          <a:p>
            <a:pPr marL="719138" lvl="2" indent="-382588"/>
            <a:r>
              <a:rPr lang="en-US" sz="2800" b="1" dirty="0"/>
              <a:t>Certificates (such as Lower Deduction/Collection Certificates) – S. 395</a:t>
            </a:r>
          </a:p>
          <a:p>
            <a:pPr marL="719138" lvl="2" indent="-382588"/>
            <a:r>
              <a:rPr lang="en-US" sz="2800" b="1" dirty="0"/>
              <a:t>Compliance and reporting (filing of statements, etc.) – S. 397</a:t>
            </a:r>
          </a:p>
          <a:p>
            <a:pPr marL="719138" lvl="2" indent="-382588"/>
            <a:r>
              <a:rPr lang="en-US" sz="2800" b="1" dirty="0"/>
              <a:t>Consequences of failure to deduct or collect tax, or failure to pay the deducted/collected tax – S. 398</a:t>
            </a:r>
          </a:p>
          <a:p>
            <a:pPr marL="719138" lvl="2" indent="-382588"/>
            <a:r>
              <a:rPr lang="en-US" sz="2800" b="1" dirty="0"/>
              <a:t>Processing of statements – S. 399</a:t>
            </a:r>
            <a:endParaRPr lang="en-US" sz="2400" b="1" dirty="0"/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A42B51CF-69CB-6BC6-C431-06BA2335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4A4C3F-1BA7-C41D-3715-690AFA77231A}"/>
              </a:ext>
            </a:extLst>
          </p:cNvPr>
          <p:cNvSpPr txBox="1">
            <a:spLocks/>
          </p:cNvSpPr>
          <p:nvPr/>
        </p:nvSpPr>
        <p:spPr>
          <a:xfrm>
            <a:off x="1524000" y="387726"/>
            <a:ext cx="91440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6600" b="1" dirty="0">
                <a:solidFill>
                  <a:srgbClr val="C00000"/>
                </a:solidFill>
              </a:rPr>
              <a:t>TCS</a:t>
            </a:r>
          </a:p>
        </p:txBody>
      </p:sp>
    </p:spTree>
    <p:extLst>
      <p:ext uri="{BB962C8B-B14F-4D97-AF65-F5344CB8AC3E}">
        <p14:creationId xmlns:p14="http://schemas.microsoft.com/office/powerpoint/2010/main" val="87020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851FE-E1D0-570D-F483-8F7133EBE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94085D-A01E-DEE1-41D5-191A6EA8B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247773"/>
            <a:ext cx="11435443" cy="5553076"/>
          </a:xfrm>
        </p:spPr>
        <p:txBody>
          <a:bodyPr rtlCol="0">
            <a:noAutofit/>
          </a:bodyPr>
          <a:lstStyle/>
          <a:p>
            <a:r>
              <a:rPr lang="en-US" sz="2400" b="1" dirty="0"/>
              <a:t>S. 2(94) - expanded to include both maternal as well as paternal lineal ascendant.</a:t>
            </a:r>
          </a:p>
          <a:p>
            <a:pPr lvl="1"/>
            <a:r>
              <a:rPr lang="en-US" b="1" dirty="0"/>
              <a:t>Husband, </a:t>
            </a:r>
          </a:p>
          <a:p>
            <a:pPr lvl="1"/>
            <a:r>
              <a:rPr lang="en-US" b="1" dirty="0"/>
              <a:t>Wife, </a:t>
            </a:r>
          </a:p>
          <a:p>
            <a:pPr lvl="1"/>
            <a:r>
              <a:rPr lang="en-US" b="1" dirty="0"/>
              <a:t>Brother, </a:t>
            </a:r>
          </a:p>
          <a:p>
            <a:pPr lvl="1"/>
            <a:r>
              <a:rPr lang="en-US" b="1" dirty="0"/>
              <a:t>Sister </a:t>
            </a:r>
          </a:p>
          <a:p>
            <a:pPr lvl="1"/>
            <a:r>
              <a:rPr lang="en-US" b="1" dirty="0"/>
              <a:t>Any lineal ascendant (maternal as well as paternal) </a:t>
            </a:r>
          </a:p>
          <a:p>
            <a:pPr lvl="1"/>
            <a:r>
              <a:rPr lang="en-US" b="1" dirty="0"/>
              <a:t>Descendant of that individual; </a:t>
            </a:r>
            <a:endParaRPr lang="en-IN" b="1" dirty="0"/>
          </a:p>
          <a:p>
            <a:r>
              <a:rPr lang="en-US" sz="2400" b="1" dirty="0"/>
              <a:t>Relatives are also defined in ss. 92(5)(g), 355(i) and 515(8) which is much wider than as defined in 2(94).</a:t>
            </a:r>
            <a:endParaRPr lang="en-IN" sz="2400" b="1" dirty="0"/>
          </a:p>
          <a:p>
            <a:pPr lvl="1"/>
            <a:r>
              <a:rPr lang="en-US" sz="2400" b="1" dirty="0"/>
              <a:t>S. 92(5)(g) (S. 56(2)(x) of 1961 Act), This is also applicable for purposes of GAAR - s. 184(8).</a:t>
            </a:r>
            <a:endParaRPr lang="en-IN" sz="2400" b="1" dirty="0"/>
          </a:p>
          <a:p>
            <a:pPr lvl="1"/>
            <a:r>
              <a:rPr lang="en-US" sz="2400" b="1" dirty="0"/>
              <a:t>S. 355(i) - Special provisions for registered non-profit organization.</a:t>
            </a:r>
            <a:endParaRPr lang="en-IN" sz="2400" b="1" dirty="0"/>
          </a:p>
          <a:p>
            <a:pPr lvl="1"/>
            <a:r>
              <a:rPr lang="en-US" sz="2400" b="1" dirty="0"/>
              <a:t>S. 515(8) - defining authorized representative &amp; Accountant (CA).</a:t>
            </a:r>
            <a:endParaRPr lang="en-IN" sz="2400" b="1" dirty="0"/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00371F4A-6308-F4C6-7B5B-61E8AD7D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A84724-DFE3-46C9-46C6-C7E0EB625DBF}"/>
              </a:ext>
            </a:extLst>
          </p:cNvPr>
          <p:cNvSpPr txBox="1">
            <a:spLocks/>
          </p:cNvSpPr>
          <p:nvPr/>
        </p:nvSpPr>
        <p:spPr>
          <a:xfrm>
            <a:off x="1524000" y="387726"/>
            <a:ext cx="91440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relative</a:t>
            </a:r>
          </a:p>
        </p:txBody>
      </p:sp>
    </p:spTree>
    <p:extLst>
      <p:ext uri="{BB962C8B-B14F-4D97-AF65-F5344CB8AC3E}">
        <p14:creationId xmlns:p14="http://schemas.microsoft.com/office/powerpoint/2010/main" val="428195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B7F38-3C56-8A8D-0D02-E34B887B4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02260F-776B-6FB6-80C4-2AA7D7C3E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247773"/>
            <a:ext cx="11435443" cy="5553076"/>
          </a:xfrm>
        </p:spPr>
        <p:txBody>
          <a:bodyPr rtlCol="0">
            <a:noAutofit/>
          </a:bodyPr>
          <a:lstStyle/>
          <a:p>
            <a:r>
              <a:rPr lang="en-US" sz="2400" b="1" dirty="0"/>
              <a:t>Relatives defined in ss. 92(5)(g), 355(i) and 515(8):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US" sz="2400" b="1" dirty="0"/>
              <a:t>spouse; </a:t>
            </a:r>
            <a:endParaRPr lang="en-IN" sz="2400" b="1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b="1" dirty="0"/>
              <a:t>brother or sister; </a:t>
            </a:r>
            <a:endParaRPr lang="en-IN" sz="2400" b="1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b="1" dirty="0"/>
              <a:t>brother or sister of the spouse; </a:t>
            </a:r>
            <a:endParaRPr lang="en-IN" sz="2400" b="1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b="1" dirty="0"/>
              <a:t>brother or sister of either of the parents; </a:t>
            </a:r>
            <a:endParaRPr lang="en-IN" sz="2400" b="1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b="1" dirty="0"/>
              <a:t>any lineal ascendant (maternal as well as paternal) or descendant; </a:t>
            </a:r>
            <a:endParaRPr lang="en-IN" sz="2400" b="1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b="1" dirty="0"/>
              <a:t>any lineal ascendant (maternal as well as paternal) or descendant of the spouse; </a:t>
            </a:r>
            <a:endParaRPr lang="en-IN" sz="2400" b="1" dirty="0"/>
          </a:p>
          <a:p>
            <a:pPr marL="987552" lvl="1" indent="-457200">
              <a:buFont typeface="+mj-lt"/>
              <a:buAutoNum type="arabicPeriod"/>
            </a:pPr>
            <a:r>
              <a:rPr lang="en-US" sz="2400" b="1" dirty="0"/>
              <a:t>spouse of the person referred to in 2 to 6 </a:t>
            </a:r>
            <a:endParaRPr lang="en-IN" sz="2400" b="1" dirty="0"/>
          </a:p>
          <a:p>
            <a:r>
              <a:rPr lang="en-US" sz="2400" b="1" dirty="0"/>
              <a:t>Apart from these 3 provisions, term used in the Act would mean as per this sub-section, unless specifically defined, like in s. 129(3)(e), which is for the purpose of education loan interest deduction for relative.</a:t>
            </a:r>
            <a:endParaRPr lang="en-IN" sz="2400" b="1" dirty="0"/>
          </a:p>
          <a:p>
            <a:pPr lvl="2"/>
            <a:endParaRPr lang="en-US" sz="2000" b="1" dirty="0"/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BCD1A272-22B3-0493-8FB5-C32743F1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B1804F-852F-1E1C-F3E4-7A29E3AAB181}"/>
              </a:ext>
            </a:extLst>
          </p:cNvPr>
          <p:cNvSpPr txBox="1">
            <a:spLocks/>
          </p:cNvSpPr>
          <p:nvPr/>
        </p:nvSpPr>
        <p:spPr>
          <a:xfrm>
            <a:off x="1524000" y="387726"/>
            <a:ext cx="91440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relative</a:t>
            </a:r>
          </a:p>
        </p:txBody>
      </p:sp>
    </p:spTree>
    <p:extLst>
      <p:ext uri="{BB962C8B-B14F-4D97-AF65-F5344CB8AC3E}">
        <p14:creationId xmlns:p14="http://schemas.microsoft.com/office/powerpoint/2010/main" val="12064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CF5A6-8979-2C7C-5A7D-4F634CCA3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BC7AFA6B-9A9C-DFBC-C9D2-AE7CAADF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055A83-DEFA-2504-6C33-41E0D771F461}"/>
              </a:ext>
            </a:extLst>
          </p:cNvPr>
          <p:cNvSpPr txBox="1">
            <a:spLocks/>
          </p:cNvSpPr>
          <p:nvPr/>
        </p:nvSpPr>
        <p:spPr>
          <a:xfrm>
            <a:off x="1524000" y="387726"/>
            <a:ext cx="91440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S. 149 / S. 282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6FAACA-3F6D-DFD5-97C2-8A42AA47F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274442"/>
              </p:ext>
            </p:extLst>
          </p:nvPr>
        </p:nvGraphicFramePr>
        <p:xfrm>
          <a:off x="966157" y="1366720"/>
          <a:ext cx="10990054" cy="494411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952700">
                  <a:extLst>
                    <a:ext uri="{9D8B030D-6E8A-4147-A177-3AD203B41FA5}">
                      <a16:colId xmlns:a16="http://schemas.microsoft.com/office/drawing/2014/main" val="1850569011"/>
                    </a:ext>
                  </a:extLst>
                </a:gridCol>
                <a:gridCol w="2495935">
                  <a:extLst>
                    <a:ext uri="{9D8B030D-6E8A-4147-A177-3AD203B41FA5}">
                      <a16:colId xmlns:a16="http://schemas.microsoft.com/office/drawing/2014/main" val="2341412337"/>
                    </a:ext>
                  </a:extLst>
                </a:gridCol>
                <a:gridCol w="2843508">
                  <a:extLst>
                    <a:ext uri="{9D8B030D-6E8A-4147-A177-3AD203B41FA5}">
                      <a16:colId xmlns:a16="http://schemas.microsoft.com/office/drawing/2014/main" val="2061492487"/>
                    </a:ext>
                  </a:extLst>
                </a:gridCol>
                <a:gridCol w="2697911">
                  <a:extLst>
                    <a:ext uri="{9D8B030D-6E8A-4147-A177-3AD203B41FA5}">
                      <a16:colId xmlns:a16="http://schemas.microsoft.com/office/drawing/2014/main" val="1074010281"/>
                    </a:ext>
                  </a:extLst>
                </a:gridCol>
              </a:tblGrid>
              <a:tr h="73778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Notice Type</a:t>
                      </a:r>
                      <a:endParaRPr lang="en-I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Condition (Likely Income Escaped)</a:t>
                      </a:r>
                      <a:endParaRPr lang="en-I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1961 Act (S. 149)  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Time Limit</a:t>
                      </a:r>
                      <a:endParaRPr lang="en-I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2025 Act (S. 282) </a:t>
                      </a:r>
                    </a:p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Time Limit</a:t>
                      </a:r>
                      <a:endParaRPr lang="en-I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128910"/>
                  </a:ext>
                </a:extLst>
              </a:tr>
              <a:tr h="737786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>
                          <a:effectLst/>
                        </a:rPr>
                        <a:t>Show cause / Pre Notice (S. 148A / S. 281)</a:t>
                      </a:r>
                      <a:endParaRPr lang="en-IN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&lt; Rs. 50 Lacs</a:t>
                      </a:r>
                      <a:endParaRPr lang="en-I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Within 3 years from end of AY</a:t>
                      </a:r>
                      <a:endParaRPr lang="en-I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>
                          <a:effectLst/>
                        </a:rPr>
                        <a:t>Within 4 years from end of Tax year</a:t>
                      </a:r>
                      <a:endParaRPr lang="en-IN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878194"/>
                  </a:ext>
                </a:extLst>
              </a:tr>
              <a:tr h="737786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Show cause / Pre Notice (S. 148A / S. 281)</a:t>
                      </a:r>
                      <a:endParaRPr lang="en-I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&gt; Rs. 50 Lacs</a:t>
                      </a:r>
                      <a:endParaRPr lang="en-I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Within 5 years from end of AY</a:t>
                      </a:r>
                      <a:endParaRPr lang="en-I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Within 6 years from end of Tax year</a:t>
                      </a:r>
                      <a:endParaRPr lang="en-I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552868"/>
                  </a:ext>
                </a:extLst>
              </a:tr>
              <a:tr h="1203326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Reassessment Notice (S. 148 / S. 280)</a:t>
                      </a:r>
                      <a:endParaRPr lang="en-I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&lt; Rs. 50 Lacs</a:t>
                      </a:r>
                      <a:endParaRPr lang="en-I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Within 3 years 3 months from end of AY</a:t>
                      </a:r>
                      <a:endParaRPr lang="en-I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Within 4 years 3 months from end of Tax year</a:t>
                      </a:r>
                      <a:endParaRPr lang="en-I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516319"/>
                  </a:ext>
                </a:extLst>
              </a:tr>
              <a:tr h="1203326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>
                          <a:effectLst/>
                        </a:rPr>
                        <a:t>Reassessment Notice (S. 148 / S. 280)</a:t>
                      </a:r>
                      <a:endParaRPr lang="en-IN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&gt; Rs. 50 Lacs</a:t>
                      </a:r>
                      <a:endParaRPr lang="en-I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>
                          <a:effectLst/>
                        </a:rPr>
                        <a:t>Within 5 years 3 months from end of AY</a:t>
                      </a:r>
                      <a:endParaRPr lang="en-IN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Within 6 years 3 months from end of Tax year</a:t>
                      </a:r>
                      <a:endParaRPr lang="en-IN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906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211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ACBAD-B8B9-81E9-17A1-E34F6D55D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5FC4EF84-9715-502B-EA88-6624534C0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8BF836-D819-9612-BFC0-F2A7643EFCD2}"/>
              </a:ext>
            </a:extLst>
          </p:cNvPr>
          <p:cNvSpPr txBox="1">
            <a:spLocks/>
          </p:cNvSpPr>
          <p:nvPr/>
        </p:nvSpPr>
        <p:spPr>
          <a:xfrm>
            <a:off x="1524000" y="387726"/>
            <a:ext cx="91440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PAN DATA correction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BCA31B-D4C8-5CEB-5542-A1BEF0E55B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146862"/>
              </p:ext>
            </p:extLst>
          </p:nvPr>
        </p:nvGraphicFramePr>
        <p:xfrm>
          <a:off x="966157" y="1556501"/>
          <a:ext cx="10990053" cy="404314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07796">
                  <a:extLst>
                    <a:ext uri="{9D8B030D-6E8A-4147-A177-3AD203B41FA5}">
                      <a16:colId xmlns:a16="http://schemas.microsoft.com/office/drawing/2014/main" val="648446763"/>
                    </a:ext>
                  </a:extLst>
                </a:gridCol>
                <a:gridCol w="8482257">
                  <a:extLst>
                    <a:ext uri="{9D8B030D-6E8A-4147-A177-3AD203B41FA5}">
                      <a16:colId xmlns:a16="http://schemas.microsoft.com/office/drawing/2014/main" val="860727987"/>
                    </a:ext>
                  </a:extLst>
                </a:gridCol>
              </a:tblGrid>
              <a:tr h="908803">
                <a:tc>
                  <a:txBody>
                    <a:bodyPr/>
                    <a:lstStyle/>
                    <a:p>
                      <a:pPr marR="203200" algn="ctr" fontAlgn="ctr">
                        <a:lnSpc>
                          <a:spcPct val="120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US" sz="3600">
                          <a:effectLst/>
                        </a:rPr>
                        <a:t>Form No.</a:t>
                      </a:r>
                      <a:endParaRPr lang="en-IN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3200" algn="ctr" fontAlgn="ctr">
                        <a:lnSpc>
                          <a:spcPct val="120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US" sz="3600" dirty="0">
                          <a:effectLst/>
                        </a:rPr>
                        <a:t>Purpose</a:t>
                      </a:r>
                      <a:endParaRPr lang="en-IN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540010"/>
                  </a:ext>
                </a:extLst>
              </a:tr>
              <a:tr h="1128799">
                <a:tc>
                  <a:txBody>
                    <a:bodyPr/>
                    <a:lstStyle/>
                    <a:p>
                      <a:pPr marR="203200" algn="just" fontAlgn="ctr">
                        <a:lnSpc>
                          <a:spcPct val="120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US" sz="3600">
                          <a:effectLst/>
                        </a:rPr>
                        <a:t>PAN CR-01</a:t>
                      </a:r>
                      <a:endParaRPr lang="en-IN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3200" algn="just" fontAlgn="ctr">
                        <a:lnSpc>
                          <a:spcPct val="120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US" sz="3600" dirty="0">
                          <a:effectLst/>
                        </a:rPr>
                        <a:t>For Individual – Request for changes or correction in PAN Data</a:t>
                      </a:r>
                      <a:endParaRPr lang="en-IN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389973"/>
                  </a:ext>
                </a:extLst>
              </a:tr>
              <a:tr h="1817606">
                <a:tc>
                  <a:txBody>
                    <a:bodyPr/>
                    <a:lstStyle/>
                    <a:p>
                      <a:pPr marR="203200" algn="just" fontAlgn="ctr">
                        <a:lnSpc>
                          <a:spcPct val="120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US" sz="3600" dirty="0">
                          <a:effectLst/>
                        </a:rPr>
                        <a:t>PAN CR-02</a:t>
                      </a:r>
                      <a:endParaRPr lang="en-IN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3200" algn="just" fontAlgn="ctr">
                        <a:lnSpc>
                          <a:spcPct val="120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US" sz="3600" dirty="0">
                          <a:effectLst/>
                        </a:rPr>
                        <a:t>For Non-Individual – Request for changes or correction in PAN Data</a:t>
                      </a:r>
                      <a:endParaRPr lang="en-IN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1072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518D3E6-167F-D9AE-2E83-85DAAB43A436}"/>
              </a:ext>
            </a:extLst>
          </p:cNvPr>
          <p:cNvSpPr txBox="1"/>
          <p:nvPr/>
        </p:nvSpPr>
        <p:spPr>
          <a:xfrm>
            <a:off x="966157" y="5763889"/>
            <a:ext cx="10990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Vide Order dated 1</a:t>
            </a:r>
            <a:r>
              <a:rPr lang="en-US" sz="2800" b="1" baseline="30000" dirty="0"/>
              <a:t>st</a:t>
            </a:r>
            <a:r>
              <a:rPr lang="en-US" sz="2800" b="1" dirty="0"/>
              <a:t> April 2026 – S. 262(4) read with Rule 158(12)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572639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17713-4EA9-7064-4B07-AE5A2942E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2D59D9-38F9-07D4-9BAA-74CDA0A7E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247773"/>
            <a:ext cx="11435443" cy="5553076"/>
          </a:xfrm>
        </p:spPr>
        <p:txBody>
          <a:bodyPr rtlCol="0">
            <a:noAutofit/>
          </a:bodyPr>
          <a:lstStyle/>
          <a:p>
            <a:r>
              <a:rPr lang="en-US" sz="3600" b="1" dirty="0"/>
              <a:t>1961 Act repealed vide s. 536 (Repeal and savings)</a:t>
            </a:r>
            <a:endParaRPr lang="en-US" sz="3200" b="1" dirty="0"/>
          </a:p>
          <a:p>
            <a:r>
              <a:rPr lang="en-US" sz="3600" b="1" dirty="0"/>
              <a:t>Repealed Act to continue to apply to any pending proceedings</a:t>
            </a:r>
          </a:p>
          <a:p>
            <a:r>
              <a:rPr lang="en-US" sz="3600" b="1" dirty="0"/>
              <a:t>Penalty can be imposed in the repealed Act</a:t>
            </a:r>
          </a:p>
          <a:p>
            <a:r>
              <a:rPr lang="en-US" sz="3600" b="1" dirty="0"/>
              <a:t>Losses allowed to be carried forward</a:t>
            </a:r>
          </a:p>
          <a:p>
            <a:r>
              <a:rPr lang="en-US" sz="3600" b="1" dirty="0"/>
              <a:t>MAT / AMT also allowed to be carried forward</a:t>
            </a:r>
          </a:p>
          <a:p>
            <a:r>
              <a:rPr lang="en-US" sz="3600" b="1" dirty="0"/>
              <a:t>Many other allowed…</a:t>
            </a:r>
          </a:p>
          <a:p>
            <a:r>
              <a:rPr lang="en-US" sz="3600" b="1" dirty="0"/>
              <a:t>General clauses Act applicable</a:t>
            </a: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EE479A7A-1FF5-FB9F-087B-18C320C5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4A7A7E-BE19-B5B5-37EC-B0F1B1988ABF}"/>
              </a:ext>
            </a:extLst>
          </p:cNvPr>
          <p:cNvSpPr txBox="1">
            <a:spLocks/>
          </p:cNvSpPr>
          <p:nvPr/>
        </p:nvSpPr>
        <p:spPr>
          <a:xfrm>
            <a:off x="1524000" y="387726"/>
            <a:ext cx="91440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1961 act repealed</a:t>
            </a:r>
          </a:p>
        </p:txBody>
      </p:sp>
    </p:spTree>
    <p:extLst>
      <p:ext uri="{BB962C8B-B14F-4D97-AF65-F5344CB8AC3E}">
        <p14:creationId xmlns:p14="http://schemas.microsoft.com/office/powerpoint/2010/main" val="195490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40526-0B1A-7E94-9123-67AD5950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5B543F-B7C9-215F-4E52-C57F35AA2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247773"/>
            <a:ext cx="11435443" cy="5553076"/>
          </a:xfrm>
        </p:spPr>
        <p:txBody>
          <a:bodyPr rtlCol="0">
            <a:noAutofit/>
          </a:bodyPr>
          <a:lstStyle/>
          <a:p>
            <a:pPr marL="719138" indent="-638175"/>
            <a:r>
              <a:rPr lang="en-US" sz="3200" b="1" dirty="0"/>
              <a:t>ITR for AY 2026-27</a:t>
            </a:r>
          </a:p>
          <a:p>
            <a:pPr marL="719138" indent="-638175"/>
            <a:r>
              <a:rPr lang="en-US" sz="3200" b="1" dirty="0"/>
              <a:t>TDS / TCS for TY 2026-27</a:t>
            </a:r>
          </a:p>
          <a:p>
            <a:pPr marL="719138" indent="-638175"/>
            <a:r>
              <a:rPr lang="en-US" sz="3200" b="1" dirty="0"/>
              <a:t>Advance Tax for TY 2026-27</a:t>
            </a:r>
          </a:p>
          <a:p>
            <a:pPr marL="719138" indent="-638175"/>
            <a:r>
              <a:rPr lang="en-US" sz="3200" b="1" dirty="0"/>
              <a:t>Self assessment tax for AY 2026-27</a:t>
            </a:r>
          </a:p>
          <a:p>
            <a:pPr marL="719138" indent="-638175"/>
            <a:r>
              <a:rPr lang="en-US" sz="3200" b="1" dirty="0"/>
              <a:t>Presumptive Income</a:t>
            </a:r>
          </a:p>
          <a:p>
            <a:pPr marL="719138" indent="-638175"/>
            <a:r>
              <a:rPr lang="en-US" sz="3200" b="1" dirty="0"/>
              <a:t>Books</a:t>
            </a:r>
          </a:p>
          <a:p>
            <a:pPr marL="719138" indent="-638175"/>
            <a:r>
              <a:rPr lang="en-US" sz="3200" b="1" dirty="0"/>
              <a:t>Lower TDS/TCS certificate form</a:t>
            </a:r>
          </a:p>
          <a:p>
            <a:pPr marL="719138" indent="-638175"/>
            <a:r>
              <a:rPr lang="en-US" sz="3200" b="1" dirty="0"/>
              <a:t>Forms for informing other income / tax regime to be chosen by employee to employer</a:t>
            </a:r>
            <a:endParaRPr lang="en-IN" sz="3200" b="1" dirty="0"/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B8275C28-4A24-6B8C-B3A1-60C17AA8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B36388-74E4-7A25-B5C9-DC7CD3195506}"/>
              </a:ext>
            </a:extLst>
          </p:cNvPr>
          <p:cNvSpPr txBox="1">
            <a:spLocks/>
          </p:cNvSpPr>
          <p:nvPr/>
        </p:nvSpPr>
        <p:spPr>
          <a:xfrm>
            <a:off x="718457" y="387726"/>
            <a:ext cx="10923814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in ty 2026-27 ????</a:t>
            </a:r>
          </a:p>
        </p:txBody>
      </p:sp>
    </p:spTree>
    <p:extLst>
      <p:ext uri="{BB962C8B-B14F-4D97-AF65-F5344CB8AC3E}">
        <p14:creationId xmlns:p14="http://schemas.microsoft.com/office/powerpoint/2010/main" val="257790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D7986-D122-A3D4-6963-E178DF3F3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523A31-FD11-DA6B-C37D-C533327FF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247773"/>
            <a:ext cx="11435443" cy="5553076"/>
          </a:xfrm>
        </p:spPr>
        <p:txBody>
          <a:bodyPr rtlCol="0">
            <a:noAutofit/>
          </a:bodyPr>
          <a:lstStyle/>
          <a:p>
            <a:pPr marL="719138" indent="-638175"/>
            <a:r>
              <a:rPr lang="en-US" sz="3200" b="1" dirty="0"/>
              <a:t>333 Rules as compared to 130 ++</a:t>
            </a:r>
          </a:p>
          <a:p>
            <a:pPr marL="719138" indent="-638175"/>
            <a:r>
              <a:rPr lang="en-US" sz="3200" b="1" dirty="0"/>
              <a:t>190 Forms </a:t>
            </a:r>
            <a:r>
              <a:rPr lang="en-US" sz="3200" b="1" dirty="0" err="1"/>
              <a:t>Eg.</a:t>
            </a:r>
            <a:r>
              <a:rPr lang="en-US" sz="3200" b="1" dirty="0"/>
              <a:t> for PAN allotment - 4 forms (93-96 / 49A &amp; 49AA of 1962 Rules)</a:t>
            </a:r>
          </a:p>
          <a:p>
            <a:pPr marL="719138" indent="-638175"/>
            <a:r>
              <a:rPr lang="en-US" sz="3200" b="1" dirty="0"/>
              <a:t>Form 26 - Form 3CA/CB/CD</a:t>
            </a:r>
          </a:p>
          <a:p>
            <a:pPr marL="719138" indent="-638175"/>
            <a:r>
              <a:rPr lang="en-US" sz="3200" b="1" dirty="0"/>
              <a:t>Form 44 – Form 67</a:t>
            </a:r>
            <a:endParaRPr lang="en-IN" sz="3200" b="1" dirty="0"/>
          </a:p>
          <a:p>
            <a:pPr marL="719138" indent="-638175"/>
            <a:r>
              <a:rPr lang="en-US" sz="3200" b="1" dirty="0"/>
              <a:t>Form 48 – Form 3CEB</a:t>
            </a:r>
          </a:p>
          <a:p>
            <a:pPr marL="719138" indent="-638175"/>
            <a:r>
              <a:rPr lang="en-US" sz="3200" b="1" dirty="0"/>
              <a:t>Form 121 – Form 15G/H</a:t>
            </a:r>
          </a:p>
          <a:p>
            <a:pPr marL="719138" indent="-638175"/>
            <a:r>
              <a:rPr lang="en-US" sz="3200" b="1" dirty="0"/>
              <a:t>Form 130 / 131 – Form 16/16A</a:t>
            </a:r>
          </a:p>
          <a:p>
            <a:pPr marL="719138" indent="-638175"/>
            <a:r>
              <a:rPr lang="en-US" sz="3200" b="1" dirty="0"/>
              <a:t>Form 145/146 – Form 15CA/CB</a:t>
            </a: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ACF826DE-6853-DF5E-BD32-D9EAB3E9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E8CFB5-D127-7FA1-4F9E-07C1AAE8285F}"/>
              </a:ext>
            </a:extLst>
          </p:cNvPr>
          <p:cNvSpPr txBox="1">
            <a:spLocks/>
          </p:cNvSpPr>
          <p:nvPr/>
        </p:nvSpPr>
        <p:spPr>
          <a:xfrm>
            <a:off x="718457" y="387726"/>
            <a:ext cx="10923814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Forms / rules</a:t>
            </a:r>
          </a:p>
        </p:txBody>
      </p:sp>
    </p:spTree>
    <p:extLst>
      <p:ext uri="{BB962C8B-B14F-4D97-AF65-F5344CB8AC3E}">
        <p14:creationId xmlns:p14="http://schemas.microsoft.com/office/powerpoint/2010/main" val="3984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9D173-C5B0-E223-FCEB-438CF327A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D9A915-00BD-4464-C8A3-5FB248B49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152043"/>
            <a:ext cx="11384957" cy="5305425"/>
          </a:xfrm>
        </p:spPr>
        <p:txBody>
          <a:bodyPr rtlCol="0"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+mj-lt"/>
              </a:rPr>
              <a:t>S. 206 </a:t>
            </a:r>
            <a:r>
              <a:rPr lang="en-US" sz="4000" b="1" dirty="0">
                <a:solidFill>
                  <a:schemeClr val="tx1"/>
                </a:solidFill>
                <a:latin typeface="+mj-lt"/>
              </a:rPr>
              <a:t>– (MAT S. 115JB) </a:t>
            </a:r>
          </a:p>
          <a:p>
            <a:pPr marL="620713" lvl="1" indent="-382588">
              <a:spcBef>
                <a:spcPts val="600"/>
              </a:spcBef>
            </a:pPr>
            <a:r>
              <a:rPr lang="en-US" sz="4000" b="1" dirty="0">
                <a:solidFill>
                  <a:schemeClr val="tx1"/>
                </a:solidFill>
                <a:latin typeface="+mj-lt"/>
              </a:rPr>
              <a:t>15% to 14%</a:t>
            </a:r>
          </a:p>
          <a:p>
            <a:pPr marL="620713" lvl="1" indent="-382588">
              <a:spcBef>
                <a:spcPts val="600"/>
              </a:spcBef>
            </a:pPr>
            <a:r>
              <a:rPr lang="en-US" sz="4000" b="1" dirty="0">
                <a:solidFill>
                  <a:schemeClr val="tx1"/>
                </a:solidFill>
                <a:latin typeface="+mj-lt"/>
              </a:rPr>
              <a:t>No MAT Credit from Tax Year 2026-27</a:t>
            </a:r>
          </a:p>
          <a:p>
            <a:pPr marL="620713" lvl="1" indent="-382588">
              <a:spcBef>
                <a:spcPts val="600"/>
              </a:spcBef>
            </a:pPr>
            <a:r>
              <a:rPr lang="en-US" sz="4000" b="1" dirty="0">
                <a:solidFill>
                  <a:schemeClr val="tx1"/>
                </a:solidFill>
                <a:latin typeface="+mj-lt"/>
              </a:rPr>
              <a:t>No fresh MAT credit in old regime. Old allowed till 15 years if shift to S. 200 (115BAA) </a:t>
            </a:r>
          </a:p>
          <a:p>
            <a:pPr marL="620713" lvl="1" indent="-382588">
              <a:spcBef>
                <a:spcPts val="600"/>
              </a:spcBef>
            </a:pPr>
            <a:r>
              <a:rPr lang="en-US" sz="4000" b="1" dirty="0">
                <a:solidFill>
                  <a:schemeClr val="tx1"/>
                </a:solidFill>
                <a:latin typeface="+mj-lt"/>
              </a:rPr>
              <a:t>Those who shift – allowed to extent of 1/4</a:t>
            </a:r>
            <a:r>
              <a:rPr lang="en-US" sz="4000" b="1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4000" b="1" dirty="0">
                <a:solidFill>
                  <a:schemeClr val="tx1"/>
                </a:solidFill>
                <a:latin typeface="+mj-lt"/>
              </a:rPr>
              <a:t> of tax liability for domestic Companies</a:t>
            </a:r>
          </a:p>
          <a:p>
            <a:pPr marL="620713" lvl="1" indent="-382588">
              <a:spcBef>
                <a:spcPts val="600"/>
              </a:spcBef>
            </a:pPr>
            <a:r>
              <a:rPr lang="en-US" sz="4000" b="1" dirty="0">
                <a:solidFill>
                  <a:schemeClr val="tx1"/>
                </a:solidFill>
                <a:latin typeface="+mj-lt"/>
              </a:rPr>
              <a:t>Foreign company – full credit</a:t>
            </a: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4841DE04-5404-C8F9-9945-03F892DE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72B25D-3C21-D35C-6E25-59DC98C673A8}"/>
              </a:ext>
            </a:extLst>
          </p:cNvPr>
          <p:cNvSpPr txBox="1">
            <a:spLocks/>
          </p:cNvSpPr>
          <p:nvPr/>
        </p:nvSpPr>
        <p:spPr>
          <a:xfrm>
            <a:off x="904874" y="313843"/>
            <a:ext cx="106299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Tax rates</a:t>
            </a:r>
          </a:p>
        </p:txBody>
      </p:sp>
    </p:spTree>
    <p:extLst>
      <p:ext uri="{BB962C8B-B14F-4D97-AF65-F5344CB8AC3E}">
        <p14:creationId xmlns:p14="http://schemas.microsoft.com/office/powerpoint/2010/main" val="327642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3">
            <a:extLst>
              <a:ext uri="{FF2B5EF4-FFF2-40B4-BE49-F238E27FC236}">
                <a16:creationId xmlns:a16="http://schemas.microsoft.com/office/drawing/2014/main" id="{8150B518-4DFA-4F8B-8707-F5651B90E7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0525" y="1"/>
            <a:ext cx="11461474" cy="2638425"/>
          </a:xfrm>
          <a:solidFill>
            <a:srgbClr val="CCECFF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4400" b="1" dirty="0">
                <a:latin typeface="+mj-lt"/>
              </a:rPr>
              <a:t>A one stop place where all your Queries are answered by various Experts</a:t>
            </a:r>
          </a:p>
          <a:p>
            <a:pPr algn="ctr" eaLnBrk="1" fontAlgn="auto" hangingPunct="1">
              <a:lnSpc>
                <a:spcPct val="80000"/>
              </a:lnSpc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4400" b="1" dirty="0">
                <a:solidFill>
                  <a:srgbClr val="0070C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www.expertspanel.in</a:t>
            </a:r>
            <a:r>
              <a:rPr lang="en-US" altLang="en-US" sz="4400" b="1" dirty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  <p:sp>
        <p:nvSpPr>
          <p:cNvPr id="36867" name="AutoShape 9" descr="https://encrypted-tbn1.gstatic.com/images?q=tbn:ANd9GcS0GJbjjm7agkeC5f-COF6j9UtV1LptVgwpK7s-kyzCbyND91xv">
            <a:extLst>
              <a:ext uri="{FF2B5EF4-FFF2-40B4-BE49-F238E27FC236}">
                <a16:creationId xmlns:a16="http://schemas.microsoft.com/office/drawing/2014/main" id="{6DF1FA53-8917-4A8E-A99F-4506A6549C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531938"/>
            <a:ext cx="4762500" cy="31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82E6D-1C55-275E-B5A7-021AF7276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1" t="10180" r="4407" b="6894"/>
          <a:stretch/>
        </p:blipFill>
        <p:spPr>
          <a:xfrm>
            <a:off x="730524" y="1957138"/>
            <a:ext cx="11461475" cy="490086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21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21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21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0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3">
            <a:extLst>
              <a:ext uri="{FF2B5EF4-FFF2-40B4-BE49-F238E27FC236}">
                <a16:creationId xmlns:a16="http://schemas.microsoft.com/office/drawing/2014/main" id="{418E4909-EC49-4089-9DB5-A71AFF4650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4425" y="819150"/>
            <a:ext cx="10858500" cy="2116555"/>
          </a:xfrm>
          <a:solidFill>
            <a:srgbClr val="CCECFF"/>
          </a:solidFill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en-US" altLang="en-US" sz="4400" b="1" dirty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en-US" sz="4400" b="1" dirty="0">
                <a:solidFill>
                  <a:schemeClr val="tx1"/>
                </a:solidFill>
                <a:latin typeface="+mj-lt"/>
              </a:rPr>
              <a:t>This Presentation would be available on</a:t>
            </a: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www.lunawat.com</a:t>
            </a:r>
            <a:endParaRPr lang="en-US" altLang="en-US" sz="4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7891" name="AutoShape 9" descr="https://encrypted-tbn1.gstatic.com/images?q=tbn:ANd9GcS0GJbjjm7agkeC5f-COF6j9UtV1LptVgwpK7s-kyzCbyND91xv">
            <a:extLst>
              <a:ext uri="{FF2B5EF4-FFF2-40B4-BE49-F238E27FC236}">
                <a16:creationId xmlns:a16="http://schemas.microsoft.com/office/drawing/2014/main" id="{F8F288B6-677D-48E6-B6D7-BB31653EAB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531938"/>
            <a:ext cx="4762500" cy="31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IN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Footer Placeholder 4">
            <a:extLst>
              <a:ext uri="{FF2B5EF4-FFF2-40B4-BE49-F238E27FC236}">
                <a16:creationId xmlns:a16="http://schemas.microsoft.com/office/drawing/2014/main" id="{2E9AFDD9-A80A-45D3-B71A-B29FA280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67800" y="0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94D5CB7-5997-47AB-B9C4-7C939A31A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3625516"/>
            <a:ext cx="10858499" cy="2851484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altLang="en-US" sz="4400" b="1" dirty="0">
                <a:solidFill>
                  <a:schemeClr val="tx1"/>
                </a:solidFill>
                <a:latin typeface="+mj-lt"/>
              </a:rPr>
              <a:t>Also may download free mobile app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altLang="en-US" sz="4800" b="1" dirty="0">
                <a:solidFill>
                  <a:srgbClr val="0070C0"/>
                </a:solidFill>
                <a:latin typeface="+mj-lt"/>
              </a:rPr>
              <a:t>“LUNAWAT”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en-US" altLang="en-US" sz="4400" b="1" dirty="0">
                <a:solidFill>
                  <a:schemeClr val="tx1"/>
                </a:solidFill>
                <a:latin typeface="+mj-lt"/>
              </a:rPr>
              <a:t>For all updates &amp; Ready to use Charts since year 2007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0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2">
            <a:extLst>
              <a:ext uri="{FF2B5EF4-FFF2-40B4-BE49-F238E27FC236}">
                <a16:creationId xmlns:a16="http://schemas.microsoft.com/office/drawing/2014/main" id="{414972D3-4ECB-488D-BD27-59C422FB2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23" y="3194741"/>
            <a:ext cx="1775155" cy="23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Rectangle 3">
            <a:extLst>
              <a:ext uri="{FF2B5EF4-FFF2-40B4-BE49-F238E27FC236}">
                <a16:creationId xmlns:a16="http://schemas.microsoft.com/office/drawing/2014/main" id="{9329E412-5E71-44CB-81F9-74059ED37B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0" y="2928539"/>
            <a:ext cx="6096000" cy="26590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sz="3200" b="1" dirty="0">
                <a:latin typeface="+mj-lt"/>
              </a:rPr>
              <a:t>CA. Pramod Jain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200" b="1" dirty="0">
                <a:solidFill>
                  <a:srgbClr val="0070C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www.capramodjain.com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solidFill>
                  <a:srgbClr val="0070C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pramodjain@lunawat.com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latin typeface="+mj-lt"/>
              </a:rPr>
              <a:t>+91 9811073867</a:t>
            </a: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en-US" sz="2800" b="1" dirty="0">
              <a:latin typeface="+mj-lt"/>
            </a:endParaRPr>
          </a:p>
        </p:txBody>
      </p:sp>
      <p:pic>
        <p:nvPicPr>
          <p:cNvPr id="6" name="Picture 2" descr="http://gaia.adage.com/images/bin/image/x-large/Facebook-logo.jpg">
            <a:extLst>
              <a:ext uri="{FF2B5EF4-FFF2-40B4-BE49-F238E27FC236}">
                <a16:creationId xmlns:a16="http://schemas.microsoft.com/office/drawing/2014/main" id="{00629C82-BC23-4EF6-B8EB-0D9689F97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6667" r="10400" b="6667"/>
          <a:stretch>
            <a:fillRect/>
          </a:stretch>
        </p:blipFill>
        <p:spPr bwMode="auto">
          <a:xfrm>
            <a:off x="4746625" y="508436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jessehirsh.com/files/Linkedin.png">
            <a:extLst>
              <a:ext uri="{FF2B5EF4-FFF2-40B4-BE49-F238E27FC236}">
                <a16:creationId xmlns:a16="http://schemas.microsoft.com/office/drawing/2014/main" id="{A571D412-E753-47AF-9009-B40F55477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2667" r="12000" b="12000"/>
          <a:stretch>
            <a:fillRect/>
          </a:stretch>
        </p:blipFill>
        <p:spPr bwMode="auto">
          <a:xfrm>
            <a:off x="5391150" y="5092302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impermium.com/blog/wp-content/uploads/2013/10/twitter-logo.png">
            <a:extLst>
              <a:ext uri="{FF2B5EF4-FFF2-40B4-BE49-F238E27FC236}">
                <a16:creationId xmlns:a16="http://schemas.microsoft.com/office/drawing/2014/main" id="{8AE6AD43-2EAC-4818-A553-C42C25FF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22464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9" descr="https://encrypted-tbn1.gstatic.com/images?q=tbn:ANd9GcSsP60ooayy0VH6iK2KvZd3UoJFA1JTEYAJ6CqlPphdTZkQ0paP">
            <a:extLst>
              <a:ext uri="{FF2B5EF4-FFF2-40B4-BE49-F238E27FC236}">
                <a16:creationId xmlns:a16="http://schemas.microsoft.com/office/drawing/2014/main" id="{AF2F5EFE-EF0B-45FE-82CE-03EF7E5E2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07" y="239211"/>
            <a:ext cx="7598106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20EAC8FE-FE99-47C2-A064-8563E2394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6289277"/>
            <a:ext cx="701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© 2026 CA. Pramod Jain, </a:t>
            </a:r>
            <a:r>
              <a:rPr lang="en-US" sz="24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Lunawat</a:t>
            </a:r>
            <a:r>
              <a:rPr lang="en-US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Co.</a:t>
            </a:r>
          </a:p>
        </p:txBody>
      </p:sp>
      <p:pic>
        <p:nvPicPr>
          <p:cNvPr id="38921" name="Picture 8" descr="Image result for instagram logo">
            <a:extLst>
              <a:ext uri="{FF2B5EF4-FFF2-40B4-BE49-F238E27FC236}">
                <a16:creationId xmlns:a16="http://schemas.microsoft.com/office/drawing/2014/main" id="{C0A595D0-3BDC-48EF-B0F9-AB28B0D0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3" t="17157" r="30542" b="15285"/>
          <a:stretch>
            <a:fillRect/>
          </a:stretch>
        </p:blipFill>
        <p:spPr bwMode="auto">
          <a:xfrm>
            <a:off x="6456364" y="5138339"/>
            <a:ext cx="365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2" descr="Related image">
            <a:extLst>
              <a:ext uri="{FF2B5EF4-FFF2-40B4-BE49-F238E27FC236}">
                <a16:creationId xmlns:a16="http://schemas.microsoft.com/office/drawing/2014/main" id="{C3116645-A67F-44C7-9B4B-239A4556E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t="25854" r="15208" b="26144"/>
          <a:stretch>
            <a:fillRect/>
          </a:stretch>
        </p:blipFill>
        <p:spPr bwMode="auto">
          <a:xfrm>
            <a:off x="6959600" y="5138339"/>
            <a:ext cx="5476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C3D5F2E-CB7D-9B25-5F4A-85D884663F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4118" y="3153173"/>
            <a:ext cx="2908191" cy="29202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F8C1A-6763-0772-8A6B-C9486A499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B680C9CC-3BF2-FDE6-AD5A-9ED5995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67552F-F454-BEF6-F81E-A7781D9EC19A}"/>
              </a:ext>
            </a:extLst>
          </p:cNvPr>
          <p:cNvSpPr txBox="1">
            <a:spLocks/>
          </p:cNvSpPr>
          <p:nvPr/>
        </p:nvSpPr>
        <p:spPr>
          <a:xfrm>
            <a:off x="904874" y="313843"/>
            <a:ext cx="106299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Tax rates –TCS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EF0F4-592E-6D25-B713-548B2527D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99728-E908-5348-FE0F-219004F235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03"/>
          <a:stretch>
            <a:fillRect/>
          </a:stretch>
        </p:blipFill>
        <p:spPr>
          <a:xfrm>
            <a:off x="0" y="1152043"/>
            <a:ext cx="12192000" cy="570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5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ABAA6-A133-B267-048D-5A8FE8B20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6B2557-E5C6-BCF1-2758-128919E3C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135714"/>
            <a:ext cx="11496674" cy="5305425"/>
          </a:xfrm>
        </p:spPr>
        <p:txBody>
          <a:bodyPr rtlCol="0"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3 due dates to 4 now – July split to August</a:t>
            </a:r>
          </a:p>
          <a:p>
            <a:pPr lvl="1"/>
            <a:r>
              <a:rPr lang="en-US" sz="3600" b="1" dirty="0">
                <a:solidFill>
                  <a:schemeClr val="tx1"/>
                </a:solidFill>
                <a:latin typeface="+mj-lt"/>
              </a:rPr>
              <a:t>B/F losses, but no business income during year</a:t>
            </a:r>
          </a:p>
          <a:p>
            <a:pPr lvl="1"/>
            <a:r>
              <a:rPr lang="en-US" sz="3600" b="1" dirty="0">
                <a:solidFill>
                  <a:schemeClr val="tx1"/>
                </a:solidFill>
                <a:latin typeface="+mj-lt"/>
              </a:rPr>
              <a:t>Trust – Memorandum / section</a:t>
            </a:r>
          </a:p>
          <a:p>
            <a:pPr lvl="1"/>
            <a:r>
              <a:rPr lang="en-US" sz="3600" b="1" dirty="0">
                <a:solidFill>
                  <a:schemeClr val="tx1"/>
                </a:solidFill>
                <a:latin typeface="+mj-lt"/>
              </a:rPr>
              <a:t>From AY 2026-27 itself</a:t>
            </a:r>
          </a:p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Revised return with additional fee from January to March</a:t>
            </a:r>
          </a:p>
          <a:p>
            <a:pPr lvl="1"/>
            <a:r>
              <a:rPr lang="en-US" sz="3600" b="1" dirty="0">
                <a:solidFill>
                  <a:schemeClr val="tx1"/>
                </a:solidFill>
                <a:latin typeface="+mj-lt"/>
              </a:rPr>
              <a:t>If filing 1</a:t>
            </a:r>
            <a:r>
              <a:rPr lang="en-US" sz="3600" b="1" baseline="30000" dirty="0">
                <a:solidFill>
                  <a:schemeClr val="tx1"/>
                </a:solidFill>
                <a:latin typeface="+mj-lt"/>
              </a:rPr>
              <a:t>st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 time </a:t>
            </a:r>
            <a:r>
              <a:rPr lang="en-US" sz="3600" b="1">
                <a:solidFill>
                  <a:schemeClr val="tx1"/>
                </a:solidFill>
                <a:latin typeface="+mj-lt"/>
              </a:rPr>
              <a:t>post December, 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then not belated but updated</a:t>
            </a:r>
          </a:p>
          <a:p>
            <a:pPr lvl="1"/>
            <a:r>
              <a:rPr lang="en-US" sz="3600" b="1" dirty="0">
                <a:solidFill>
                  <a:schemeClr val="tx1"/>
                </a:solidFill>
                <a:latin typeface="+mj-lt"/>
              </a:rPr>
              <a:t>5k/1k vis-à-vis 25%</a:t>
            </a:r>
          </a:p>
          <a:p>
            <a:pPr lvl="1"/>
            <a:r>
              <a:rPr lang="en-US" sz="3600" b="1" dirty="0">
                <a:solidFill>
                  <a:schemeClr val="tx1"/>
                </a:solidFill>
                <a:latin typeface="+mj-lt"/>
              </a:rPr>
              <a:t>From AY 2025-26 itself</a:t>
            </a:r>
          </a:p>
          <a:p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5CEA610A-0AED-D646-AF27-18A02111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8926F5-07DC-471D-ECDE-6A109E2F0BA3}"/>
              </a:ext>
            </a:extLst>
          </p:cNvPr>
          <p:cNvSpPr txBox="1">
            <a:spLocks/>
          </p:cNvSpPr>
          <p:nvPr/>
        </p:nvSpPr>
        <p:spPr>
          <a:xfrm>
            <a:off x="904874" y="313843"/>
            <a:ext cx="106299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 err="1">
                <a:solidFill>
                  <a:srgbClr val="C00000"/>
                </a:solidFill>
              </a:rPr>
              <a:t>itr</a:t>
            </a:r>
            <a:r>
              <a:rPr lang="en-US" sz="3200" b="1" dirty="0" err="1">
                <a:solidFill>
                  <a:srgbClr val="C00000"/>
                </a:solidFill>
              </a:rPr>
              <a:t>s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C03D8-9874-00E9-C4D8-90C77CA3F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5542A5D5-5985-E972-6027-03A741AE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AC09A1-0097-34DD-67B0-863EBA51B192}"/>
              </a:ext>
            </a:extLst>
          </p:cNvPr>
          <p:cNvSpPr txBox="1">
            <a:spLocks/>
          </p:cNvSpPr>
          <p:nvPr/>
        </p:nvSpPr>
        <p:spPr>
          <a:xfrm>
            <a:off x="904874" y="313843"/>
            <a:ext cx="106299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Revised </a:t>
            </a:r>
            <a:r>
              <a:rPr lang="en-US" sz="5400" b="1" dirty="0" err="1">
                <a:solidFill>
                  <a:srgbClr val="C00000"/>
                </a:solidFill>
              </a:rPr>
              <a:t>itr</a:t>
            </a:r>
            <a:r>
              <a:rPr lang="en-US" sz="3200" b="1" dirty="0" err="1">
                <a:solidFill>
                  <a:srgbClr val="C00000"/>
                </a:solidFill>
              </a:rPr>
              <a:t>s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5400" b="1" dirty="0">
                <a:solidFill>
                  <a:srgbClr val="C00000"/>
                </a:solidFill>
              </a:rPr>
              <a:t>??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AFD474D-771B-AEDA-683F-0AA77A9D9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579045"/>
              </p:ext>
            </p:extLst>
          </p:nvPr>
        </p:nvGraphicFramePr>
        <p:xfrm>
          <a:off x="1073830" y="1382182"/>
          <a:ext cx="109276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46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277867-E48B-45F2-AA03-BF372B430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7277867-E48B-45F2-AA03-BF372B430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7277867-E48B-45F2-AA03-BF372B430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F7334B-A775-4F15-ADE1-E0BD665AC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5F7334B-A775-4F15-ADE1-E0BD665AC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5F7334B-A775-4F15-ADE1-E0BD665AC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DDFF4-FD10-4D59-A1C9-95D6EBD32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F5DDFF4-FD10-4D59-A1C9-95D6EBD32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F5DDFF4-FD10-4D59-A1C9-95D6EBD32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A3DF99-F106-4CF8-AF6C-753337FB4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96A3DF99-F106-4CF8-AF6C-753337FB4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96A3DF99-F106-4CF8-AF6C-753337FB4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A79527-41D5-43DE-BEB8-79D83309F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B0A79527-41D5-43DE-BEB8-79D83309F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B0A79527-41D5-43DE-BEB8-79D83309F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BD2B66-8B18-4BFE-8ED5-B8B6E7132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6EBD2B66-8B18-4BFE-8ED5-B8B6E7132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6EBD2B66-8B18-4BFE-8ED5-B8B6E7132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D9CEA8-C9D6-4FE8-BC94-E8F3B310F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CD9CEA8-C9D6-4FE8-BC94-E8F3B310F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CD9CEA8-C9D6-4FE8-BC94-E8F3B310F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F9B68-0D61-44E7-93D2-2AAC2204D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423F9B68-0D61-44E7-93D2-2AAC2204D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423F9B68-0D61-44E7-93D2-2AAC2204D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0CD61E-1B23-4E42-AE27-27CAD8781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FB0CD61E-1B23-4E42-AE27-27CAD8781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FB0CD61E-1B23-4E42-AE27-27CAD8781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E66493-33B5-40DF-A120-3C93E9057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02E66493-33B5-40DF-A120-3C93E9057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02E66493-33B5-40DF-A120-3C93E9057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313749-3FA3-4FB8-854E-D6DAE655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0A313749-3FA3-4FB8-854E-D6DAE655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0A313749-3FA3-4FB8-854E-D6DAE655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2205E-23CA-4F28-B331-70E157AB8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E6F2205E-23CA-4F28-B331-70E157AB8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E6F2205E-23CA-4F28-B331-70E157AB8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C41D1B-3286-48CF-B94B-B6ABD71D0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1C41D1B-3286-48CF-B94B-B6ABD71D0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61C41D1B-3286-48CF-B94B-B6ABD71D0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F80084-9AC8-4F4E-8628-418191D92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BF80084-9AC8-4F4E-8628-418191D92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BF80084-9AC8-4F4E-8628-418191D92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B57FB6-51AD-42E7-AF5C-7014792D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7B57FB6-51AD-42E7-AF5C-7014792D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7B57FB6-51AD-42E7-AF5C-7014792D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94685B-8D99-4450-A0E2-C616D23D3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994685B-8D99-4450-A0E2-C616D23D3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994685B-8D99-4450-A0E2-C616D23D3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29D4C-1184-97AB-8726-DBA9EFF41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DB5E56-76F1-45C5-C410-425138F95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135714"/>
            <a:ext cx="11496674" cy="5305425"/>
          </a:xfrm>
        </p:spPr>
        <p:txBody>
          <a:bodyPr rtlCol="0"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+mj-lt"/>
              </a:rPr>
              <a:t>Now allowed for:</a:t>
            </a:r>
          </a:p>
          <a:p>
            <a:pPr lvl="1"/>
            <a:r>
              <a:rPr lang="en-US" sz="4400" b="1" dirty="0">
                <a:solidFill>
                  <a:schemeClr val="tx1"/>
                </a:solidFill>
                <a:latin typeface="+mj-lt"/>
              </a:rPr>
              <a:t>Reduction in losses</a:t>
            </a:r>
          </a:p>
          <a:p>
            <a:pPr lvl="1"/>
            <a:r>
              <a:rPr lang="en-US" sz="4400" b="1" dirty="0">
                <a:solidFill>
                  <a:schemeClr val="tx1"/>
                </a:solidFill>
                <a:latin typeface="+mj-lt"/>
              </a:rPr>
              <a:t>If notice u/s 148 / 280 </a:t>
            </a:r>
          </a:p>
          <a:p>
            <a:pPr lvl="2"/>
            <a:r>
              <a:rPr lang="en-US" sz="4000" b="1" dirty="0">
                <a:solidFill>
                  <a:schemeClr val="tx1"/>
                </a:solidFill>
                <a:latin typeface="+mj-lt"/>
              </a:rPr>
              <a:t>Can file with addl. 10% tax</a:t>
            </a:r>
          </a:p>
          <a:p>
            <a:pPr lvl="2"/>
            <a:r>
              <a:rPr lang="en-US" sz="4000" b="1" dirty="0">
                <a:solidFill>
                  <a:schemeClr val="tx1"/>
                </a:solidFill>
                <a:latin typeface="+mj-lt"/>
              </a:rPr>
              <a:t>No return then u/s 148/280</a:t>
            </a:r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827F562D-72F6-DC39-B366-6D8AC29C9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1ECA33-0F90-0685-437D-0AE359FC9880}"/>
              </a:ext>
            </a:extLst>
          </p:cNvPr>
          <p:cNvSpPr txBox="1">
            <a:spLocks/>
          </p:cNvSpPr>
          <p:nvPr/>
        </p:nvSpPr>
        <p:spPr>
          <a:xfrm>
            <a:off x="904874" y="313843"/>
            <a:ext cx="106299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Updated </a:t>
            </a:r>
            <a:r>
              <a:rPr lang="en-US" sz="5400" b="1" dirty="0" err="1">
                <a:solidFill>
                  <a:srgbClr val="C00000"/>
                </a:solidFill>
              </a:rPr>
              <a:t>itr</a:t>
            </a:r>
            <a:r>
              <a:rPr lang="en-US" sz="3200" b="1" dirty="0" err="1">
                <a:solidFill>
                  <a:srgbClr val="C00000"/>
                </a:solidFill>
              </a:rPr>
              <a:t>s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5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5E5BA-5157-FDBA-5C91-FD6CA920B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359BCF29-1F0E-CF08-138D-603817D0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029700" y="57151"/>
            <a:ext cx="31242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Pramod Jain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219F6B-5022-676C-5A3C-3C4D6103D44E}"/>
              </a:ext>
            </a:extLst>
          </p:cNvPr>
          <p:cNvSpPr txBox="1">
            <a:spLocks/>
          </p:cNvSpPr>
          <p:nvPr/>
        </p:nvSpPr>
        <p:spPr>
          <a:xfrm>
            <a:off x="904874" y="313843"/>
            <a:ext cx="106299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</a:rPr>
              <a:t>buy-back – cg from 1.4.26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0A02C-ECE8-3558-0D9E-C5BDDB135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A4B8C4B-8012-5ADE-529C-C61B4E22B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82" y="1408735"/>
            <a:ext cx="11331417" cy="2428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523EB4-82C9-E113-5E6F-FF6D45BCD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85" y="3716504"/>
            <a:ext cx="11457214" cy="319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2395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{9AAC5B78-9577-4F6D-99D8-9BBEE03E9586}tf10001105</Template>
  <TotalTime>9270</TotalTime>
  <Words>2977</Words>
  <Application>Microsoft Office PowerPoint</Application>
  <PresentationFormat>Widescreen</PresentationFormat>
  <Paragraphs>458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Franklin Gothic Book</vt:lpstr>
      <vt:lpstr>Wingdings 2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Pramod Jain</dc:creator>
  <cp:lastModifiedBy>Pramod Jain</cp:lastModifiedBy>
  <cp:revision>169</cp:revision>
  <dcterms:created xsi:type="dcterms:W3CDTF">2022-02-01T15:23:27Z</dcterms:created>
  <dcterms:modified xsi:type="dcterms:W3CDTF">2026-04-13T11:36:06Z</dcterms:modified>
</cp:coreProperties>
</file>